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6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320" r:id="rId21"/>
    <p:sldId id="321"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328" r:id="rId40"/>
    <p:sldId id="315" r:id="rId41"/>
    <p:sldId id="295" r:id="rId42"/>
    <p:sldId id="296" r:id="rId43"/>
    <p:sldId id="297" r:id="rId44"/>
    <p:sldId id="298" r:id="rId45"/>
    <p:sldId id="325" r:id="rId46"/>
    <p:sldId id="299" r:id="rId47"/>
    <p:sldId id="301" r:id="rId48"/>
    <p:sldId id="323" r:id="rId49"/>
    <p:sldId id="324" r:id="rId50"/>
    <p:sldId id="306" r:id="rId51"/>
    <p:sldId id="307" r:id="rId52"/>
    <p:sldId id="326" r:id="rId53"/>
    <p:sldId id="327" r:id="rId54"/>
    <p:sldId id="308" r:id="rId55"/>
    <p:sldId id="309" r:id="rId56"/>
    <p:sldId id="310" r:id="rId57"/>
    <p:sldId id="311" r:id="rId58"/>
    <p:sldId id="322" r:id="rId59"/>
    <p:sldId id="317" r:id="rId60"/>
    <p:sldId id="312" r:id="rId61"/>
  </p:sldIdLst>
  <p:sldSz cx="12192000" cy="6858000"/>
  <p:notesSz cx="6858000" cy="9144000"/>
  <p:embeddedFontLst>
    <p:embeddedFont>
      <p:font typeface="Georgia" panose="02040502050405020303" pitchFamily="18" charset="0"/>
      <p:regular r:id="rId63"/>
      <p:bold r:id="rId64"/>
      <p:italic r:id="rId65"/>
      <p:boldItalic r:id="rId66"/>
    </p:embeddedFont>
    <p:embeddedFont>
      <p:font typeface="Century Gothic" panose="020B0502020202020204" pitchFamily="34" charset="0"/>
      <p:regular r:id="rId67"/>
      <p:bold r:id="rId68"/>
      <p:italic r:id="rId69"/>
      <p:boldItalic r:id="rId70"/>
    </p:embeddedFont>
    <p:embeddedFont>
      <p:font typeface="Comic Sans MS" panose="030F0702030302020204" pitchFamily="66" charset="0"/>
      <p:regular r:id="rId71"/>
      <p:bold r:id="rId72"/>
      <p:italic r:id="rId73"/>
      <p:boldItalic r:id="rId74"/>
    </p:embeddedFont>
    <p:embeddedFont>
      <p:font typeface="Tahoma" panose="020B0604030504040204" pitchFamily="34" charset="0"/>
      <p:regular r:id="rId75"/>
      <p:bold r:id="rId76"/>
    </p:embeddedFont>
    <p:embeddedFont>
      <p:font typeface="Calibri" panose="020F0502020204030204" pitchFamily="34"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37" autoAdjust="0"/>
  </p:normalViewPr>
  <p:slideViewPr>
    <p:cSldViewPr snapToGrid="0">
      <p:cViewPr varScale="1">
        <p:scale>
          <a:sx n="61" d="100"/>
          <a:sy n="61" d="100"/>
        </p:scale>
        <p:origin x="3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font" Target="fonts/font14.fntdata"/><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4.fntdata"/><Relationship Id="rId74" Type="http://schemas.openxmlformats.org/officeDocument/2006/relationships/font" Target="fonts/font12.fntdata"/><Relationship Id="rId79" Type="http://schemas.openxmlformats.org/officeDocument/2006/relationships/font" Target="fonts/font17.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0.fntdata"/><Relationship Id="rId80"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88985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l_QGlbwwCy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elc.grads360.org/services/PDCService.svc/GetPDCDocumentFile?fileId=9652"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heprovince.com/health/Parents+Miles+Ambridge+acknowledge+there+malice+isolating+photo/8528896/story.html"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cbc.ca/news/canada/british-columbia/story/2013/06/15/bc-miles-class-photo.html" TargetMode="External"/><Relationship Id="rId4" Type="http://schemas.openxmlformats.org/officeDocument/2006/relationships/hyperlink" Target="http://www.thestar.com/news/canada/2013/06/14/bc_mom_heartbroken_after_son_in_wheelchair_left_to_the_side_in_class_photo.html"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1MJrRvpjB1I"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e2c0c64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150" name="Google Shape;150;g4e2c0c64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g4e2c0c64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latin typeface="Arial"/>
                <a:ea typeface="Arial"/>
                <a:cs typeface="Arial"/>
                <a:sym typeface="Arial"/>
              </a:rPr>
              <a:t>Note to presenter</a:t>
            </a:r>
            <a:r>
              <a:rPr lang="en-US" dirty="0">
                <a:latin typeface="Arial"/>
                <a:ea typeface="Arial"/>
                <a:cs typeface="Arial"/>
                <a:sym typeface="Arial"/>
              </a:rPr>
              <a:t>: This module can be changed to reflect the needs of your audience; save the presentation to a location on your computer and make necessary changes.</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This module contains activities to promote participant involvement aimed at improving retention of information presented. To learn more about participant-centered training </a:t>
            </a:r>
            <a:r>
              <a:rPr lang="en-US" dirty="0" smtClean="0">
                <a:latin typeface="Arial"/>
                <a:ea typeface="Arial"/>
                <a:cs typeface="Arial"/>
                <a:sym typeface="Arial"/>
              </a:rPr>
              <a:t>strategies, </a:t>
            </a:r>
            <a:r>
              <a:rPr lang="en-US" dirty="0">
                <a:latin typeface="Arial"/>
                <a:ea typeface="Arial"/>
                <a:cs typeface="Arial"/>
                <a:sym typeface="Arial"/>
              </a:rPr>
              <a:t>please refer to: Pike, R. </a:t>
            </a:r>
            <a:r>
              <a:rPr lang="en-US" dirty="0" smtClean="0">
                <a:latin typeface="Arial"/>
                <a:ea typeface="Arial"/>
                <a:cs typeface="Arial"/>
                <a:sym typeface="Arial"/>
              </a:rPr>
              <a:t>W. (2002</a:t>
            </a:r>
            <a:r>
              <a:rPr lang="en-US" dirty="0">
                <a:latin typeface="Arial"/>
                <a:ea typeface="Arial"/>
                <a:cs typeface="Arial"/>
                <a:sym typeface="Arial"/>
              </a:rPr>
              <a:t>). </a:t>
            </a:r>
            <a:r>
              <a:rPr lang="en-US" i="1" dirty="0">
                <a:latin typeface="Arial"/>
                <a:ea typeface="Arial"/>
                <a:cs typeface="Arial"/>
                <a:sym typeface="Arial"/>
              </a:rPr>
              <a:t>Creative teaching techniques handbook: Tips, tactics, and </a:t>
            </a:r>
            <a:r>
              <a:rPr lang="en-US" i="1" dirty="0" smtClean="0">
                <a:latin typeface="Arial"/>
                <a:ea typeface="Arial"/>
                <a:cs typeface="Arial"/>
                <a:sym typeface="Arial"/>
              </a:rPr>
              <a:t>how-</a:t>
            </a:r>
            <a:r>
              <a:rPr lang="en-US" i="1" dirty="0" err="1" smtClean="0">
                <a:latin typeface="Arial"/>
                <a:ea typeface="Arial"/>
                <a:cs typeface="Arial"/>
                <a:sym typeface="Arial"/>
              </a:rPr>
              <a:t>tos</a:t>
            </a:r>
            <a:r>
              <a:rPr lang="en-US" i="1" dirty="0" smtClean="0">
                <a:latin typeface="Arial"/>
                <a:ea typeface="Arial"/>
                <a:cs typeface="Arial"/>
                <a:sym typeface="Arial"/>
              </a:rPr>
              <a:t> </a:t>
            </a:r>
            <a:r>
              <a:rPr lang="en-US" i="1" dirty="0">
                <a:latin typeface="Arial"/>
                <a:ea typeface="Arial"/>
                <a:cs typeface="Arial"/>
                <a:sym typeface="Arial"/>
              </a:rPr>
              <a:t>for delivering effective training </a:t>
            </a:r>
            <a:r>
              <a:rPr lang="en-US" dirty="0">
                <a:latin typeface="Arial"/>
                <a:ea typeface="Arial"/>
                <a:cs typeface="Arial"/>
                <a:sym typeface="Arial"/>
              </a:rPr>
              <a:t>(3</a:t>
            </a:r>
            <a:r>
              <a:rPr lang="en-US" baseline="30000" dirty="0">
                <a:latin typeface="Arial"/>
                <a:ea typeface="Arial"/>
                <a:cs typeface="Arial"/>
                <a:sym typeface="Arial"/>
              </a:rPr>
              <a:t>rd</a:t>
            </a:r>
            <a:r>
              <a:rPr lang="en-US" dirty="0">
                <a:latin typeface="Arial"/>
                <a:ea typeface="Arial"/>
                <a:cs typeface="Arial"/>
                <a:sym typeface="Arial"/>
              </a:rPr>
              <a:t> ed.). Amherst, MA: HRD Press. Or visit the Web site at www.bobpikegroup.com.</a:t>
            </a:r>
            <a:endParaRPr dirty="0"/>
          </a:p>
          <a:p>
            <a:pPr marL="0" lvl="0" indent="0" algn="l" rtl="0">
              <a:lnSpc>
                <a:spcPct val="100000"/>
              </a:lnSpc>
              <a:spcBef>
                <a:spcPts val="0"/>
              </a:spcBef>
              <a:spcAft>
                <a:spcPts val="0"/>
              </a:spcAft>
              <a:buSzPts val="1400"/>
              <a:buNone/>
            </a:pPr>
            <a:endParaRPr b="1" i="1" dirty="0">
              <a:latin typeface="Arial"/>
              <a:ea typeface="Arial"/>
              <a:cs typeface="Arial"/>
              <a:sym typeface="Arial"/>
            </a:endParaRPr>
          </a:p>
          <a:p>
            <a:pPr marL="0" lvl="0" indent="0" algn="l" rtl="0">
              <a:lnSpc>
                <a:spcPct val="100000"/>
              </a:lnSpc>
              <a:spcBef>
                <a:spcPts val="0"/>
              </a:spcBef>
              <a:spcAft>
                <a:spcPts val="0"/>
              </a:spcAft>
              <a:buSzPts val="1400"/>
              <a:buNone/>
            </a:pPr>
            <a:endParaRPr b="1" i="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extLst>
      <p:ext uri="{BB962C8B-B14F-4D97-AF65-F5344CB8AC3E}">
        <p14:creationId xmlns:p14="http://schemas.microsoft.com/office/powerpoint/2010/main" val="15637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
        <p:nvSpPr>
          <p:cNvPr id="218" name="Google Shape;2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9" name="Google Shape;21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There </a:t>
            </a:r>
            <a:r>
              <a:rPr lang="en-US" dirty="0"/>
              <a:t>are also other rationales for inclusion. We will look briefly at each one.</a:t>
            </a:r>
            <a:endParaRPr dirty="0"/>
          </a:p>
        </p:txBody>
      </p:sp>
    </p:spTree>
    <p:extLst>
      <p:ext uri="{BB962C8B-B14F-4D97-AF65-F5344CB8AC3E}">
        <p14:creationId xmlns:p14="http://schemas.microsoft.com/office/powerpoint/2010/main" val="36231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
        <p:nvSpPr>
          <p:cNvPr id="226" name="Google Shape;22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27" name="Google Shape;227;p11: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latin typeface="Arial"/>
                <a:ea typeface="Arial"/>
                <a:cs typeface="Arial"/>
                <a:sym typeface="Arial"/>
              </a:rPr>
              <a:t>Read </a:t>
            </a:r>
            <a:r>
              <a:rPr lang="en-US" dirty="0">
                <a:latin typeface="Arial"/>
                <a:ea typeface="Arial"/>
                <a:cs typeface="Arial"/>
                <a:sym typeface="Arial"/>
              </a:rPr>
              <a:t>the quote on the slide and have a discussion around the following questions.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smtClean="0">
                <a:latin typeface="Arial"/>
                <a:ea typeface="Arial"/>
                <a:cs typeface="Arial"/>
                <a:sym typeface="Arial"/>
              </a:rPr>
              <a:t>Ask:</a:t>
            </a:r>
            <a:r>
              <a:rPr lang="en-US" b="1" baseline="0" dirty="0" smtClean="0">
                <a:latin typeface="Arial"/>
                <a:ea typeface="Arial"/>
                <a:cs typeface="Arial"/>
                <a:sym typeface="Arial"/>
              </a:rPr>
              <a:t> </a:t>
            </a:r>
            <a:r>
              <a:rPr lang="en-US" dirty="0" smtClean="0">
                <a:latin typeface="Arial"/>
                <a:ea typeface="Arial"/>
                <a:cs typeface="Arial"/>
                <a:sym typeface="Arial"/>
              </a:rPr>
              <a:t>Does </a:t>
            </a:r>
            <a:r>
              <a:rPr lang="en-US" dirty="0">
                <a:latin typeface="Arial"/>
                <a:ea typeface="Arial"/>
                <a:cs typeface="Arial"/>
                <a:sym typeface="Arial"/>
              </a:rPr>
              <a:t>anyone know the source of this information</a:t>
            </a:r>
            <a:r>
              <a:rPr lang="en-US" dirty="0" smtClean="0">
                <a:latin typeface="Arial"/>
                <a:ea typeface="Arial"/>
                <a:cs typeface="Arial"/>
                <a:sym typeface="Arial"/>
              </a:rPr>
              <a:t>? </a:t>
            </a:r>
          </a:p>
          <a:p>
            <a:pPr marL="0" lvl="0" indent="0" algn="l" rtl="0">
              <a:spcBef>
                <a:spcPts val="0"/>
              </a:spcBef>
              <a:spcAft>
                <a:spcPts val="0"/>
              </a:spcAft>
              <a:buNone/>
              <a:tabLst>
                <a:tab pos="457200" algn="l"/>
              </a:tabLst>
            </a:pPr>
            <a:r>
              <a:rPr lang="en-US" dirty="0" smtClean="0">
                <a:latin typeface="Arial"/>
                <a:ea typeface="Arial"/>
                <a:cs typeface="Arial"/>
                <a:sym typeface="Arial"/>
              </a:rPr>
              <a:t>	If </a:t>
            </a:r>
            <a:r>
              <a:rPr lang="en-US" dirty="0">
                <a:latin typeface="Arial"/>
                <a:ea typeface="Arial"/>
                <a:cs typeface="Arial"/>
                <a:sym typeface="Arial"/>
              </a:rPr>
              <a:t>someone does provide the correct answer, click to confirm and bring in the Brown vs Board of Education</a:t>
            </a:r>
            <a:r>
              <a:rPr lang="en-US" dirty="0" smtClean="0">
                <a:latin typeface="Arial"/>
                <a:ea typeface="Arial"/>
                <a:cs typeface="Arial"/>
                <a:sym typeface="Arial"/>
              </a:rPr>
              <a:t>. </a:t>
            </a:r>
            <a:r>
              <a:rPr lang="en-US" dirty="0">
                <a:latin typeface="Arial"/>
                <a:ea typeface="Arial"/>
                <a:cs typeface="Arial"/>
                <a:sym typeface="Arial"/>
              </a:rPr>
              <a:t>If no one provides an answer, click to bring in the Brown vs Board of Education.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Since our topic today is inclusion, did anyone think of individuals with disabilities while reading this?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Some in the field of education compare the plight of those with disabilities being excluded to racial segregation. </a:t>
            </a:r>
            <a:endParaRPr dirty="0"/>
          </a:p>
          <a:p>
            <a:pPr marL="0" lvl="0" indent="0" algn="l" rtl="0">
              <a:spcBef>
                <a:spcPts val="0"/>
              </a:spcBef>
              <a:spcAft>
                <a:spcPts val="0"/>
              </a:spcAft>
              <a:buNone/>
            </a:pPr>
            <a:endParaRPr dirty="0">
              <a:latin typeface="Arial"/>
              <a:ea typeface="Arial"/>
              <a:cs typeface="Arial"/>
              <a:sym typeface="Arial"/>
            </a:endParaRPr>
          </a:p>
        </p:txBody>
      </p:sp>
    </p:spTree>
    <p:extLst>
      <p:ext uri="{BB962C8B-B14F-4D97-AF65-F5344CB8AC3E}">
        <p14:creationId xmlns:p14="http://schemas.microsoft.com/office/powerpoint/2010/main" val="3134086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12</a:t>
            </a:fld>
            <a:endParaRPr sz="1200" b="0" i="0" u="none" strike="noStrike" cap="none">
              <a:solidFill>
                <a:schemeClr val="dk1"/>
              </a:solidFill>
              <a:latin typeface="Times New Roman"/>
              <a:ea typeface="Times New Roman"/>
              <a:cs typeface="Times New Roman"/>
              <a:sym typeface="Times New Roman"/>
            </a:endParaRPr>
          </a:p>
        </p:txBody>
      </p:sp>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4" name="Google Shape;23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latin typeface="Arial"/>
                <a:ea typeface="Arial"/>
                <a:cs typeface="Arial"/>
                <a:sym typeface="Arial"/>
              </a:rPr>
              <a:t>Activity</a:t>
            </a:r>
            <a:r>
              <a:rPr lang="en-US" dirty="0" smtClean="0">
                <a:latin typeface="Arial"/>
                <a:ea typeface="Arial"/>
                <a:cs typeface="Arial"/>
                <a:sym typeface="Arial"/>
              </a:rPr>
              <a:t>:</a:t>
            </a:r>
            <a:r>
              <a:rPr lang="en-US" baseline="0" dirty="0" smtClean="0">
                <a:latin typeface="Arial"/>
                <a:ea typeface="Arial"/>
                <a:cs typeface="Arial"/>
                <a:sym typeface="Arial"/>
              </a:rPr>
              <a:t> Ask participants to work in pairs or groups of three to complete the Rationale for Inclusion in Early Childhood Programs. Give participants 15 minutes to complete the questions in the handout. Once completed, tell participants to self-check as you move through the Power Point slides.</a:t>
            </a:r>
          </a:p>
          <a:p>
            <a:pPr marL="0" lvl="0" indent="0" algn="l" rtl="0">
              <a:spcBef>
                <a:spcPts val="0"/>
              </a:spcBef>
              <a:spcAft>
                <a:spcPts val="0"/>
              </a:spcAft>
              <a:buNone/>
            </a:pPr>
            <a:endParaRPr lang="en-US" baseline="0" dirty="0" smtClean="0">
              <a:latin typeface="Arial"/>
              <a:ea typeface="Arial"/>
              <a:cs typeface="Arial"/>
              <a:sym typeface="Arial"/>
            </a:endParaRPr>
          </a:p>
          <a:p>
            <a:pPr marL="0" lvl="0" indent="0" algn="l" rtl="0">
              <a:spcBef>
                <a:spcPts val="0"/>
              </a:spcBef>
              <a:spcAft>
                <a:spcPts val="0"/>
              </a:spcAft>
              <a:buNone/>
            </a:pPr>
            <a:r>
              <a:rPr lang="en-US" b="1" baseline="0" dirty="0" smtClean="0">
                <a:latin typeface="Arial"/>
                <a:ea typeface="Arial"/>
                <a:cs typeface="Arial"/>
                <a:sym typeface="Arial"/>
              </a:rPr>
              <a:t>Note to presenter: </a:t>
            </a:r>
            <a:r>
              <a:rPr lang="en-US" baseline="0" dirty="0" smtClean="0">
                <a:latin typeface="Arial"/>
                <a:ea typeface="Arial"/>
                <a:cs typeface="Arial"/>
                <a:sym typeface="Arial"/>
              </a:rPr>
              <a:t>Print answer key to use when reviewing the information.</a:t>
            </a:r>
          </a:p>
          <a:p>
            <a:pPr marL="0" lvl="0" indent="0" algn="l" rtl="0">
              <a:spcBef>
                <a:spcPts val="0"/>
              </a:spcBef>
              <a:spcAft>
                <a:spcPts val="0"/>
              </a:spcAft>
              <a:buNone/>
            </a:pPr>
            <a:r>
              <a:rPr lang="en-US" baseline="0" smtClean="0">
                <a:latin typeface="Arial"/>
                <a:ea typeface="Arial"/>
                <a:cs typeface="Arial"/>
                <a:sym typeface="Arial"/>
              </a:rPr>
              <a:t>Have </a:t>
            </a:r>
            <a:r>
              <a:rPr lang="en-US" baseline="0" dirty="0" smtClean="0">
                <a:latin typeface="Arial"/>
                <a:ea typeface="Arial"/>
                <a:cs typeface="Arial"/>
                <a:sym typeface="Arial"/>
              </a:rPr>
              <a:t>following documents for participants:</a:t>
            </a:r>
          </a:p>
          <a:p>
            <a:pPr marL="0" lvl="0" indent="0" algn="l" rtl="0">
              <a:spcBef>
                <a:spcPts val="0"/>
              </a:spcBef>
              <a:spcAft>
                <a:spcPts val="0"/>
              </a:spcAft>
              <a:buNone/>
            </a:pPr>
            <a:r>
              <a:rPr lang="en-US" baseline="0" dirty="0" smtClean="0">
                <a:latin typeface="Arial"/>
                <a:ea typeface="Arial"/>
                <a:cs typeface="Arial"/>
                <a:sym typeface="Arial"/>
              </a:rPr>
              <a:t>-Dear Colleague Letter</a:t>
            </a:r>
          </a:p>
          <a:p>
            <a:pPr marL="0" lvl="0" indent="0" algn="l" rtl="0">
              <a:spcBef>
                <a:spcPts val="0"/>
              </a:spcBef>
              <a:spcAft>
                <a:spcPts val="0"/>
              </a:spcAft>
              <a:buNone/>
            </a:pPr>
            <a:r>
              <a:rPr lang="en-US" baseline="0" dirty="0" smtClean="0">
                <a:latin typeface="Arial"/>
                <a:ea typeface="Arial"/>
                <a:cs typeface="Arial"/>
                <a:sym typeface="Arial"/>
              </a:rPr>
              <a:t>-Virginia Guidelines for Early Childhood Inclusion</a:t>
            </a:r>
          </a:p>
        </p:txBody>
      </p:sp>
    </p:spTree>
    <p:extLst>
      <p:ext uri="{BB962C8B-B14F-4D97-AF65-F5344CB8AC3E}">
        <p14:creationId xmlns:p14="http://schemas.microsoft.com/office/powerpoint/2010/main" val="4288966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13</a:t>
            </a:fld>
            <a:endParaRPr sz="1200" b="0" i="0" u="none" strike="noStrike" cap="none">
              <a:solidFill>
                <a:schemeClr val="dk1"/>
              </a:solidFill>
              <a:latin typeface="Times New Roman"/>
              <a:ea typeface="Times New Roman"/>
              <a:cs typeface="Times New Roman"/>
              <a:sym typeface="Times New Roman"/>
            </a:endParaRPr>
          </a:p>
        </p:txBody>
      </p:sp>
      <p:sp>
        <p:nvSpPr>
          <p:cNvPr id="240" name="Google Shape;2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41" name="Google Shape;241;p13: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The </a:t>
            </a:r>
            <a:r>
              <a:rPr lang="en-US" dirty="0"/>
              <a:t>law goes on to include a note related specifically to preschoolers.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Handout</a:t>
            </a:r>
            <a:r>
              <a:rPr lang="en-US" b="1" dirty="0" smtClean="0"/>
              <a:t>: </a:t>
            </a:r>
            <a:r>
              <a:rPr lang="en-US" dirty="0"/>
              <a:t>Share </a:t>
            </a:r>
            <a:r>
              <a:rPr lang="en-US" dirty="0" smtClean="0"/>
              <a:t>the </a:t>
            </a:r>
            <a:r>
              <a:rPr lang="en-US" i="1" dirty="0"/>
              <a:t>Dear Colleague </a:t>
            </a:r>
            <a:r>
              <a:rPr lang="en-US" i="0" dirty="0" smtClean="0"/>
              <a:t>l</a:t>
            </a:r>
            <a:r>
              <a:rPr lang="en-US" dirty="0" smtClean="0"/>
              <a:t>etter.</a:t>
            </a:r>
            <a:endParaRPr dirty="0"/>
          </a:p>
        </p:txBody>
      </p:sp>
    </p:spTree>
    <p:extLst>
      <p:ext uri="{BB962C8B-B14F-4D97-AF65-F5344CB8AC3E}">
        <p14:creationId xmlns:p14="http://schemas.microsoft.com/office/powerpoint/2010/main" val="2770904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14</a:t>
            </a:fld>
            <a:endParaRPr sz="1200" b="0" i="0" u="none" strike="noStrike" cap="none">
              <a:solidFill>
                <a:schemeClr val="dk1"/>
              </a:solidFill>
              <a:latin typeface="Times New Roman"/>
              <a:ea typeface="Times New Roman"/>
              <a:cs typeface="Times New Roman"/>
              <a:sym typeface="Times New Roman"/>
            </a:endParaRPr>
          </a:p>
        </p:txBody>
      </p:sp>
      <p:sp>
        <p:nvSpPr>
          <p:cNvPr id="247" name="Google Shape;2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48" name="Google Shape;248;p14: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Although </a:t>
            </a:r>
            <a:r>
              <a:rPr lang="en-US" dirty="0"/>
              <a:t>public agencies do not need to “create” programs for children with disabilities to be </a:t>
            </a:r>
            <a:r>
              <a:rPr lang="en-US" dirty="0" smtClean="0"/>
              <a:t>included </a:t>
            </a:r>
            <a:r>
              <a:rPr lang="en-US" dirty="0"/>
              <a:t>(for example, if the public agency does not currently have a program that serves </a:t>
            </a:r>
            <a:r>
              <a:rPr lang="en-US" dirty="0" smtClean="0"/>
              <a:t>2 or 3 year old children </a:t>
            </a:r>
            <a:r>
              <a:rPr lang="en-US" dirty="0"/>
              <a:t>without </a:t>
            </a:r>
            <a:r>
              <a:rPr lang="en-US" dirty="0" smtClean="0"/>
              <a:t>disabilities), </a:t>
            </a:r>
            <a:r>
              <a:rPr lang="en-US" dirty="0"/>
              <a:t>they do not have to start such a </a:t>
            </a:r>
            <a:r>
              <a:rPr lang="en-US" dirty="0" smtClean="0"/>
              <a:t>program.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But not having such programs does not relieve </a:t>
            </a:r>
            <a:r>
              <a:rPr lang="en-US" dirty="0" smtClean="0">
                <a:latin typeface="Arial"/>
                <a:ea typeface="Arial"/>
                <a:cs typeface="Arial"/>
                <a:sym typeface="Arial"/>
              </a:rPr>
              <a:t>school divisions of </a:t>
            </a:r>
            <a:r>
              <a:rPr lang="en-US" dirty="0">
                <a:latin typeface="Arial"/>
                <a:ea typeface="Arial"/>
                <a:cs typeface="Arial"/>
                <a:sym typeface="Arial"/>
              </a:rPr>
              <a:t>their responsibility to include young children with disabilities with their peers without disabilities. They must seek out various opportunities such as those on the slide.</a:t>
            </a:r>
            <a:endParaRPr dirty="0"/>
          </a:p>
        </p:txBody>
      </p:sp>
    </p:spTree>
    <p:extLst>
      <p:ext uri="{BB962C8B-B14F-4D97-AF65-F5344CB8AC3E}">
        <p14:creationId xmlns:p14="http://schemas.microsoft.com/office/powerpoint/2010/main" val="3324077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 name="Google Shape;25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NOTE TO PRESENTER: </a:t>
            </a:r>
            <a:r>
              <a:rPr lang="en-US" i="1" dirty="0"/>
              <a:t>You will need to access current information from VDOE Web site (www.doe.virginia.gov)</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dirty="0" smtClean="0"/>
              <a:t>Virginia </a:t>
            </a:r>
            <a:r>
              <a:rPr lang="en-US" dirty="0"/>
              <a:t>collects data on the number of hours that young children with disabilities spend being educated and receiving special education services with their peers without disabilities. </a:t>
            </a:r>
            <a:r>
              <a:rPr lang="en-US" dirty="0" smtClean="0"/>
              <a:t>The </a:t>
            </a:r>
            <a:r>
              <a:rPr lang="en-US" dirty="0"/>
              <a:t>expectation is that young children with disabilities spend time with their peers without disabilities.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smtClean="0"/>
              <a:t>"Regular </a:t>
            </a:r>
            <a:r>
              <a:rPr lang="en-US" dirty="0"/>
              <a:t>education </a:t>
            </a:r>
            <a:r>
              <a:rPr lang="en-US" dirty="0" smtClean="0"/>
              <a:t>program” </a:t>
            </a:r>
            <a:r>
              <a:rPr lang="en-US" dirty="0"/>
              <a:t>means at least 50% of the children </a:t>
            </a:r>
            <a:r>
              <a:rPr lang="en-US" dirty="0" smtClean="0"/>
              <a:t>enrolled do </a:t>
            </a:r>
            <a:r>
              <a:rPr lang="en-US" dirty="0"/>
              <a:t>not have </a:t>
            </a:r>
            <a:r>
              <a:rPr lang="en-US" dirty="0" smtClean="0"/>
              <a:t>a disability/IEP/IFSP. </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r>
              <a:rPr lang="en-US" b="1" dirty="0"/>
              <a:t>Share</a:t>
            </a:r>
            <a:r>
              <a:rPr lang="en-US" dirty="0"/>
              <a:t> the Indicator 6 reporting chart from VDOE to participants. </a:t>
            </a:r>
            <a:endParaRPr dirty="0"/>
          </a:p>
        </p:txBody>
      </p:sp>
      <p:sp>
        <p:nvSpPr>
          <p:cNvPr id="255" name="Google Shape;25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15</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9338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16</a:t>
            </a:fld>
            <a:endParaRPr sz="1200" b="0" i="0" u="none" strike="noStrike" cap="none">
              <a:solidFill>
                <a:schemeClr val="dk1"/>
              </a:solidFill>
              <a:latin typeface="Times New Roman"/>
              <a:ea typeface="Times New Roman"/>
              <a:cs typeface="Times New Roman"/>
              <a:sym typeface="Times New Roman"/>
            </a:endParaRPr>
          </a:p>
        </p:txBody>
      </p:sp>
      <p:sp>
        <p:nvSpPr>
          <p:cNvPr id="264" name="Google Shape;26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There </a:t>
            </a:r>
            <a:r>
              <a:rPr lang="en-US" dirty="0"/>
              <a:t>are also other rationales for inclusion. We will look briefly at each one.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i="1" dirty="0"/>
              <a:t>(This section of the presentation can be used for presentations to the community, school board, etc., if needed.)</a:t>
            </a:r>
            <a:endParaRPr dirty="0"/>
          </a:p>
        </p:txBody>
      </p:sp>
    </p:spTree>
    <p:extLst>
      <p:ext uri="{BB962C8B-B14F-4D97-AF65-F5344CB8AC3E}">
        <p14:creationId xmlns:p14="http://schemas.microsoft.com/office/powerpoint/2010/main" val="2308143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17</a:t>
            </a:fld>
            <a:endParaRPr sz="1200" b="0" i="0" u="none" strike="noStrike" cap="none">
              <a:solidFill>
                <a:schemeClr val="dk1"/>
              </a:solidFill>
              <a:latin typeface="Times New Roman"/>
              <a:ea typeface="Times New Roman"/>
              <a:cs typeface="Times New Roman"/>
              <a:sym typeface="Times New Roman"/>
            </a:endParaRPr>
          </a:p>
        </p:txBody>
      </p:sp>
      <p:sp>
        <p:nvSpPr>
          <p:cNvPr id="272" name="Google Shape;27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latin typeface="Arial"/>
                <a:ea typeface="Arial"/>
                <a:cs typeface="Arial"/>
                <a:sym typeface="Arial"/>
              </a:rPr>
              <a:t>From </a:t>
            </a:r>
            <a:r>
              <a:rPr lang="en-US" dirty="0">
                <a:latin typeface="Arial"/>
                <a:ea typeface="Arial"/>
                <a:cs typeface="Arial"/>
                <a:sym typeface="Arial"/>
              </a:rPr>
              <a:t>the United Nations’ </a:t>
            </a:r>
            <a:r>
              <a:rPr lang="en-US" i="1" dirty="0">
                <a:latin typeface="Arial"/>
                <a:ea typeface="Arial"/>
                <a:cs typeface="Arial"/>
                <a:sym typeface="Arial"/>
              </a:rPr>
              <a:t>Declaration of the Rights of the Child</a:t>
            </a:r>
            <a:r>
              <a:rPr lang="en-US" dirty="0">
                <a:latin typeface="Arial"/>
                <a:ea typeface="Arial"/>
                <a:cs typeface="Arial"/>
                <a:sym typeface="Arial"/>
              </a:rPr>
              <a:t>, proclaimed by General Assembly resolution 1386(XIV) of 20 November 1959, Principle 10 </a:t>
            </a:r>
            <a:r>
              <a:rPr lang="en-US" dirty="0" smtClean="0">
                <a:latin typeface="Arial"/>
                <a:ea typeface="Arial"/>
                <a:cs typeface="Arial"/>
                <a:sym typeface="Arial"/>
              </a:rPr>
              <a:t>states </a:t>
            </a:r>
            <a:r>
              <a:rPr lang="en-US" dirty="0">
                <a:latin typeface="Arial"/>
                <a:ea typeface="Arial"/>
                <a:cs typeface="Arial"/>
                <a:sym typeface="Arial"/>
              </a:rPr>
              <a:t>that: “The child shall be protected from practices which may foster racial, religious, and any other form of discrimination. He shall be brought up in a spirit of understanding, tolerance, friendship among peoples, </a:t>
            </a:r>
            <a:r>
              <a:rPr lang="en-US" dirty="0" smtClean="0">
                <a:latin typeface="Arial"/>
                <a:ea typeface="Arial"/>
                <a:cs typeface="Arial"/>
                <a:sym typeface="Arial"/>
              </a:rPr>
              <a:t>peace, </a:t>
            </a:r>
            <a:r>
              <a:rPr lang="en-US" dirty="0">
                <a:latin typeface="Arial"/>
                <a:ea typeface="Arial"/>
                <a:cs typeface="Arial"/>
                <a:sym typeface="Arial"/>
              </a:rPr>
              <a:t>and universal brotherhood, and in full consciousness that his energy and talents should be devoted to the service of his fellow men.”</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Tree>
    <p:extLst>
      <p:ext uri="{BB962C8B-B14F-4D97-AF65-F5344CB8AC3E}">
        <p14:creationId xmlns:p14="http://schemas.microsoft.com/office/powerpoint/2010/main" val="2602016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As </a:t>
            </a:r>
            <a:r>
              <a:rPr lang="en-US" dirty="0"/>
              <a:t>noted in a national survey on inclusive practices </a:t>
            </a:r>
            <a:r>
              <a:rPr lang="en-US" dirty="0" smtClean="0"/>
              <a:t>conducted </a:t>
            </a:r>
            <a:r>
              <a:rPr lang="en-US" dirty="0"/>
              <a:t>by Barbara Smith and </a:t>
            </a:r>
            <a:r>
              <a:rPr lang="en-US" dirty="0" smtClean="0"/>
              <a:t>Erin Barton (2014), </a:t>
            </a:r>
            <a:r>
              <a:rPr lang="en-US" dirty="0"/>
              <a:t>most respondents </a:t>
            </a:r>
            <a:r>
              <a:rPr lang="en-US" dirty="0" smtClean="0"/>
              <a:t>thought </a:t>
            </a:r>
            <a:r>
              <a:rPr lang="en-US" dirty="0"/>
              <a:t>many challenges were written in policy when in fact they were not. </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It’s </a:t>
            </a:r>
            <a:r>
              <a:rPr lang="en-US" dirty="0"/>
              <a:t>important to try to access and read a policy that people think exists to determine if the challenge is in fact in policy or just perception or </a:t>
            </a:r>
            <a:r>
              <a:rPr lang="en-US" dirty="0" smtClean="0"/>
              <a:t>belief. </a:t>
            </a:r>
            <a:r>
              <a:rPr lang="en-US" dirty="0"/>
              <a:t>“Don’t believe it ‘til you see it!”  </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The </a:t>
            </a:r>
            <a:r>
              <a:rPr lang="en-US" dirty="0"/>
              <a:t>number one challenge was related to attitudes and beliefs.  </a:t>
            </a:r>
            <a:endParaRPr dirty="0"/>
          </a:p>
        </p:txBody>
      </p:sp>
      <p:sp>
        <p:nvSpPr>
          <p:cNvPr id="282" name="Google Shape;28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18</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56734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930275" eaLnBrk="1" hangingPunct="1"/>
            <a:r>
              <a:rPr lang="en-US" altLang="en-US" dirty="0" smtClean="0">
                <a:latin typeface="Arial" panose="020B0604020202020204" pitchFamily="34" charset="0"/>
              </a:rPr>
              <a:t>Another rationale related to preschool inclusion is philosophical in nature. </a:t>
            </a:r>
          </a:p>
          <a:p>
            <a:pPr marL="0" indent="0" defTabSz="930275" eaLnBrk="1" hangingPunct="1"/>
            <a:endParaRPr lang="en-US" altLang="en-US" dirty="0" smtClean="0">
              <a:latin typeface="Arial" panose="020B0604020202020204" pitchFamily="34" charset="0"/>
            </a:endParaRPr>
          </a:p>
          <a:p>
            <a:pPr marL="0" indent="0" defTabSz="930275" eaLnBrk="1" hangingPunct="1"/>
            <a:r>
              <a:rPr lang="en-US" altLang="en-US" dirty="0" smtClean="0">
                <a:latin typeface="Arial" panose="020B0604020202020204" pitchFamily="34" charset="0"/>
              </a:rPr>
              <a:t>You may recall Abraham Maslow from your college psychology classes. Maslow is well-known for his hierarchy of needs. He says that all individuals need to meet their basic needs of food and shelter before they are able to acquire security and safety, self-esteem,</a:t>
            </a:r>
            <a:r>
              <a:rPr lang="en-US" altLang="en-US" baseline="0" dirty="0" smtClean="0">
                <a:latin typeface="Arial" panose="020B0604020202020204" pitchFamily="34" charset="0"/>
              </a:rPr>
              <a:t> </a:t>
            </a:r>
            <a:r>
              <a:rPr lang="en-US" altLang="en-US" dirty="0" smtClean="0">
                <a:latin typeface="Arial" panose="020B0604020202020204" pitchFamily="34" charset="0"/>
              </a:rPr>
              <a:t>belonging and love, and ultimately self-actualization.</a:t>
            </a:r>
          </a:p>
          <a:p>
            <a:pPr defTabSz="930275" eaLnBrk="1" hangingPunct="1"/>
            <a:endParaRPr lang="en-US" altLang="en-US" dirty="0" smtClean="0"/>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5A575DCD-A10C-4658-8973-164504A284A8}" type="slidenum">
              <a:rPr lang="en-US" altLang="en-US" smtClean="0">
                <a:latin typeface="Times New Roman" panose="02020603050405020304" pitchFamily="18" charset="0"/>
              </a:rPr>
              <a:pPr/>
              <a:t>19</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441682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Today </a:t>
            </a:r>
            <a:r>
              <a:rPr lang="en-US" dirty="0"/>
              <a:t>we are going to talk about what is needed to plan for inclusion. It is suggested that before you embark on including young children with disabilities into general education classes, you develop a process for involving key stakeholders from your preschool programs (i.e., ECSE teachers, general education teachers, paraprofessionals, parents</a:t>
            </a:r>
            <a:r>
              <a:rPr lang="en-US" dirty="0" smtClean="0"/>
              <a:t>, </a:t>
            </a:r>
            <a:r>
              <a:rPr lang="en-US" dirty="0"/>
              <a:t>program administrators, and community-based preschool/childcare </a:t>
            </a:r>
            <a:r>
              <a:rPr lang="en-US" dirty="0" smtClean="0"/>
              <a:t>administrators) </a:t>
            </a:r>
            <a:r>
              <a:rPr lang="en-US" dirty="0"/>
              <a:t>who can come together to learn what options will work best in your program/school.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smtClean="0"/>
              <a:t>Ask</a:t>
            </a:r>
            <a:r>
              <a:rPr lang="en-US" dirty="0" smtClean="0"/>
              <a:t>: </a:t>
            </a:r>
            <a:r>
              <a:rPr lang="en-US" dirty="0"/>
              <a:t>the participants if they can think of anyone else that is missing </a:t>
            </a:r>
            <a:r>
              <a:rPr lang="en-US" dirty="0" smtClean="0"/>
              <a:t>who </a:t>
            </a:r>
            <a:r>
              <a:rPr lang="en-US" dirty="0"/>
              <a:t>should be included in this discussion. </a:t>
            </a:r>
            <a:endParaRPr dirty="0"/>
          </a:p>
        </p:txBody>
      </p:sp>
      <p:sp>
        <p:nvSpPr>
          <p:cNvPr id="158" name="Google Shape;15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960187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r>
              <a:rPr lang="en-US" altLang="en-US" dirty="0" smtClean="0">
                <a:latin typeface="Arial" panose="020B0604020202020204" pitchFamily="34" charset="0"/>
              </a:rPr>
              <a:t>Norman </a:t>
            </a:r>
            <a:r>
              <a:rPr lang="en-US" altLang="en-US" dirty="0" err="1" smtClean="0">
                <a:latin typeface="Arial" panose="020B0604020202020204" pitchFamily="34" charset="0"/>
              </a:rPr>
              <a:t>Kunc</a:t>
            </a:r>
            <a:r>
              <a:rPr lang="en-US" altLang="en-US" dirty="0" smtClean="0">
                <a:latin typeface="Arial" panose="020B0604020202020204" pitchFamily="34" charset="0"/>
              </a:rPr>
              <a:t> is a person with a severe disability. Norman was educated in self-contained, segregated classes until he entered high school. At that point he became a self-advocate and began to wonder why he could not be in classes with his friends without disabilities. He pursued such an education and today has published in this area and travels around the world presenting his experiences. Norman says that when we do not include students with disabilities we rearrange Maslow’s hierarchy. </a:t>
            </a:r>
          </a:p>
          <a:p>
            <a:pPr marL="0" indent="0" eaLnBrk="1" hangingPunct="1"/>
            <a:endParaRPr lang="en-US" altLang="en-US" dirty="0" smtClean="0">
              <a:latin typeface="Arial" panose="020B0604020202020204" pitchFamily="34" charset="0"/>
            </a:endParaRPr>
          </a:p>
          <a:p>
            <a:pPr marL="0" indent="0" eaLnBrk="1" hangingPunct="1"/>
            <a:r>
              <a:rPr lang="en-US" altLang="en-US" dirty="0" smtClean="0">
                <a:latin typeface="Arial" panose="020B0604020202020204" pitchFamily="34" charset="0"/>
              </a:rPr>
              <a:t>Maslow stressed that only when we are anchored in community, when we belong, do we develop self-esteem. Instead, what happens when children with disabilities are segregated is that they do not have that sense of belonging. </a:t>
            </a:r>
          </a:p>
          <a:p>
            <a:pPr marL="0" indent="0" eaLnBrk="1" hangingPunct="1"/>
            <a:endParaRPr lang="en-US" altLang="en-US" dirty="0" smtClean="0">
              <a:latin typeface="Arial" panose="020B0604020202020204" pitchFamily="34" charset="0"/>
            </a:endParaRPr>
          </a:p>
          <a:p>
            <a:pPr marL="0" indent="0" eaLnBrk="1" hangingPunct="1"/>
            <a:r>
              <a:rPr lang="en-US" altLang="en-US" dirty="0" smtClean="0">
                <a:latin typeface="Arial" panose="020B0604020202020204" pitchFamily="34" charset="0"/>
              </a:rPr>
              <a:t>So how do our children develop self-esteem if they do not have the sense of belonging? Too often, developing self-esteem might be related to being toilet trained, doing same work, walking, and using speech and then they “get to belong.” Ironically enough, some of our students with disabilities may NEVER achieve these skills. </a:t>
            </a:r>
          </a:p>
          <a:p>
            <a:pPr marL="0" indent="0" eaLnBrk="1" hangingPunct="1"/>
            <a:endParaRPr lang="en-US" altLang="en-US" dirty="0" smtClean="0">
              <a:latin typeface="Arial" panose="020B0604020202020204" pitchFamily="34" charset="0"/>
            </a:endParaRPr>
          </a:p>
          <a:p>
            <a:pPr marL="0" indent="0" eaLnBrk="1" hangingPunct="1"/>
            <a:r>
              <a:rPr lang="en-US" altLang="en-US" dirty="0" smtClean="0">
                <a:latin typeface="Arial" panose="020B0604020202020204" pitchFamily="34" charset="0"/>
              </a:rPr>
              <a:t>To dive deeper, visit this link to read the entire article: https://www.broadreachtraining.com/the-need-to-belong-rediscovering-maslows-hierarchy-of-needs</a:t>
            </a:r>
          </a:p>
          <a:p>
            <a:pPr marL="0" indent="0" eaLnBrk="1" hangingPunct="1"/>
            <a:endParaRPr lang="en-US" altLang="en-US" dirty="0" smtClean="0">
              <a:latin typeface="Arial" panose="020B0604020202020204" pitchFamily="34" charset="0"/>
            </a:endParaRPr>
          </a:p>
          <a:p>
            <a:pPr eaLnBrk="1" hangingPunct="1"/>
            <a:endParaRPr lang="en-US" altLang="en-US" dirty="0" smtClean="0"/>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BABBBAED-9BD7-4408-BE1F-1F1421BFD909}" type="slidenum">
              <a:rPr lang="en-US" altLang="en-US" smtClean="0">
                <a:latin typeface="Times New Roman" panose="02020603050405020304" pitchFamily="18" charset="0"/>
              </a:rPr>
              <a:pPr/>
              <a:t>20</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44572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5" name="Google Shape;30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The </a:t>
            </a:r>
            <a:r>
              <a:rPr lang="en-US" dirty="0"/>
              <a:t>link below will connect you to one of Norman’s many videos. Please go to https://</a:t>
            </a:r>
            <a:r>
              <a:rPr lang="en-US" dirty="0" smtClean="0"/>
              <a:t>conversationsthatmatter.org/presenters/kunc-norman</a:t>
            </a:r>
            <a:r>
              <a:rPr lang="en-US" baseline="0" dirty="0" smtClean="0"/>
              <a:t> </a:t>
            </a:r>
            <a:r>
              <a:rPr lang="en-US" dirty="0" smtClean="0"/>
              <a:t>to </a:t>
            </a:r>
            <a:r>
              <a:rPr lang="en-US" dirty="0"/>
              <a:t>review other videos that you would like to share.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smtClean="0"/>
              <a:t>Norman’s video: </a:t>
            </a:r>
            <a:r>
              <a:rPr lang="en-US" b="0" i="1" dirty="0"/>
              <a:t>Inclusive Education: From Political Correctness Towards Social Justice</a:t>
            </a:r>
            <a:endParaRPr b="0" i="1" dirty="0"/>
          </a:p>
          <a:p>
            <a:pPr marL="0" lvl="0" indent="0" algn="l" rtl="0">
              <a:spcBef>
                <a:spcPts val="0"/>
              </a:spcBef>
              <a:spcAft>
                <a:spcPts val="0"/>
              </a:spcAft>
              <a:buNone/>
            </a:pPr>
            <a:endParaRPr b="0" i="1" dirty="0"/>
          </a:p>
          <a:p>
            <a:pPr marL="0" lvl="0" indent="0" algn="l" rtl="0">
              <a:spcBef>
                <a:spcPts val="0"/>
              </a:spcBef>
              <a:spcAft>
                <a:spcPts val="0"/>
              </a:spcAft>
              <a:buNone/>
            </a:pPr>
            <a:r>
              <a:rPr lang="en-US" dirty="0"/>
              <a:t> https://</a:t>
            </a:r>
            <a:r>
              <a:rPr lang="en-US" dirty="0" smtClean="0"/>
              <a:t>conversationsthatmatter.org/videos/inclusive-education-political-correctness-towards-social-justice</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b="1" dirty="0"/>
          </a:p>
          <a:p>
            <a:pPr marL="0" lvl="0" indent="0" algn="l" rtl="0">
              <a:spcBef>
                <a:spcPts val="0"/>
              </a:spcBef>
              <a:spcAft>
                <a:spcPts val="0"/>
              </a:spcAft>
              <a:buNone/>
            </a:pPr>
            <a:endParaRPr dirty="0"/>
          </a:p>
        </p:txBody>
      </p:sp>
      <p:sp>
        <p:nvSpPr>
          <p:cNvPr id="306" name="Google Shape;30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25829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22</a:t>
            </a:fld>
            <a:endParaRPr sz="1200" b="0" i="0" u="none" strike="noStrike" cap="none">
              <a:solidFill>
                <a:schemeClr val="dk1"/>
              </a:solidFill>
              <a:latin typeface="Times New Roman"/>
              <a:ea typeface="Times New Roman"/>
              <a:cs typeface="Times New Roman"/>
              <a:sym typeface="Times New Roman"/>
            </a:endParaRPr>
          </a:p>
        </p:txBody>
      </p:sp>
      <p:sp>
        <p:nvSpPr>
          <p:cNvPr id="312" name="Google Shape;3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3" name="Google Shape;31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latin typeface="Arial"/>
                <a:ea typeface="Arial"/>
                <a:cs typeface="Arial"/>
                <a:sym typeface="Arial"/>
              </a:rPr>
              <a:t>The </a:t>
            </a:r>
            <a:r>
              <a:rPr lang="en-US" dirty="0">
                <a:latin typeface="Arial"/>
                <a:ea typeface="Arial"/>
                <a:cs typeface="Arial"/>
                <a:sym typeface="Arial"/>
              </a:rPr>
              <a:t>last rationale that we will discuss is related to </a:t>
            </a:r>
            <a:r>
              <a:rPr lang="en-US" dirty="0" smtClean="0">
                <a:latin typeface="Arial"/>
                <a:ea typeface="Arial"/>
                <a:cs typeface="Arial"/>
                <a:sym typeface="Arial"/>
              </a:rPr>
              <a:t>education. </a:t>
            </a:r>
          </a:p>
          <a:p>
            <a:pPr marL="0" lvl="0" indent="0" algn="l" rtl="0">
              <a:spcBef>
                <a:spcPts val="0"/>
              </a:spcBef>
              <a:spcAft>
                <a:spcPts val="0"/>
              </a:spcAft>
              <a:buNone/>
            </a:pPr>
            <a:endParaRPr dirty="0"/>
          </a:p>
          <a:p>
            <a:pPr marL="0" lvl="0" indent="0" algn="l" rtl="0">
              <a:spcBef>
                <a:spcPts val="0"/>
              </a:spcBef>
              <a:spcAft>
                <a:spcPts val="0"/>
              </a:spcAft>
              <a:buNone/>
            </a:pPr>
            <a:r>
              <a:rPr lang="en-US" b="1" i="1" dirty="0">
                <a:latin typeface="Arial"/>
                <a:ea typeface="Arial"/>
                <a:cs typeface="Arial"/>
                <a:sym typeface="Arial"/>
              </a:rPr>
              <a:t>(This section of the presentation can be used for presentations to the community, school board, etc., if needed.)</a:t>
            </a:r>
            <a:endParaRPr dirty="0"/>
          </a:p>
        </p:txBody>
      </p:sp>
    </p:spTree>
    <p:extLst>
      <p:ext uri="{BB962C8B-B14F-4D97-AF65-F5344CB8AC3E}">
        <p14:creationId xmlns:p14="http://schemas.microsoft.com/office/powerpoint/2010/main" val="2516227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23</a:t>
            </a:fld>
            <a:endParaRPr sz="1200" b="0" i="0" u="none" strike="noStrike" cap="none">
              <a:solidFill>
                <a:schemeClr val="dk1"/>
              </a:solidFill>
              <a:latin typeface="Times New Roman"/>
              <a:ea typeface="Times New Roman"/>
              <a:cs typeface="Times New Roman"/>
              <a:sym typeface="Times New Roman"/>
            </a:endParaRPr>
          </a:p>
        </p:txBody>
      </p:sp>
      <p:sp>
        <p:nvSpPr>
          <p:cNvPr id="320" name="Google Shape;32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1" name="Google Shape;32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latin typeface="Arial"/>
                <a:ea typeface="Arial"/>
                <a:cs typeface="Arial"/>
                <a:sym typeface="Arial"/>
              </a:rPr>
              <a:t>The </a:t>
            </a:r>
            <a:r>
              <a:rPr lang="en-US" dirty="0">
                <a:latin typeface="Arial"/>
                <a:ea typeface="Arial"/>
                <a:cs typeface="Arial"/>
                <a:sym typeface="Arial"/>
              </a:rPr>
              <a:t>educational basis for inclusion is the belief that children with disabilities benefit educationally from participation </a:t>
            </a:r>
            <a:r>
              <a:rPr lang="en-US" dirty="0" smtClean="0">
                <a:latin typeface="Arial"/>
                <a:ea typeface="Arial"/>
                <a:cs typeface="Arial"/>
                <a:sym typeface="Arial"/>
              </a:rPr>
              <a:t>with </a:t>
            </a:r>
            <a:r>
              <a:rPr lang="en-US" dirty="0">
                <a:latin typeface="Arial"/>
                <a:ea typeface="Arial"/>
                <a:cs typeface="Arial"/>
                <a:sym typeface="Arial"/>
              </a:rPr>
              <a:t>peers without </a:t>
            </a:r>
            <a:r>
              <a:rPr lang="en-US" dirty="0" smtClean="0">
                <a:latin typeface="Arial"/>
                <a:ea typeface="Arial"/>
                <a:cs typeface="Arial"/>
                <a:sym typeface="Arial"/>
              </a:rPr>
              <a:t>disabilities. </a:t>
            </a:r>
            <a:r>
              <a:rPr lang="en-US" dirty="0">
                <a:latin typeface="Arial"/>
                <a:ea typeface="Arial"/>
                <a:cs typeface="Arial"/>
                <a:sym typeface="Arial"/>
              </a:rPr>
              <a:t>Also children without disabilities </a:t>
            </a:r>
            <a:r>
              <a:rPr lang="en-US" dirty="0" smtClean="0">
                <a:latin typeface="Arial"/>
                <a:ea typeface="Arial"/>
                <a:cs typeface="Arial"/>
                <a:sym typeface="Arial"/>
              </a:rPr>
              <a:t>benefit </a:t>
            </a:r>
            <a:r>
              <a:rPr lang="en-US" dirty="0">
                <a:latin typeface="Arial"/>
                <a:ea typeface="Arial"/>
                <a:cs typeface="Arial"/>
                <a:sym typeface="Arial"/>
              </a:rPr>
              <a:t>from being educated with their peers </a:t>
            </a:r>
            <a:r>
              <a:rPr lang="en-US" dirty="0" smtClean="0">
                <a:latin typeface="Arial"/>
                <a:ea typeface="Arial"/>
                <a:cs typeface="Arial"/>
                <a:sym typeface="Arial"/>
              </a:rPr>
              <a:t>with disabilities. </a:t>
            </a: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There </a:t>
            </a:r>
            <a:r>
              <a:rPr lang="en-US" dirty="0">
                <a:latin typeface="Arial"/>
                <a:ea typeface="Arial"/>
                <a:cs typeface="Arial"/>
                <a:sym typeface="Arial"/>
              </a:rPr>
              <a:t>are opportunities for advanced play and interactions that would not necessarily be available in a segregated class.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Children who do not have disabilities can model more advanced language, social, cognitive, and motor skills.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Teachers of students without disabilities may have higher expectations and the classroom activities may be more challenging.</a:t>
            </a:r>
            <a:endParaRPr dirty="0"/>
          </a:p>
        </p:txBody>
      </p:sp>
    </p:spTree>
    <p:extLst>
      <p:ext uri="{BB962C8B-B14F-4D97-AF65-F5344CB8AC3E}">
        <p14:creationId xmlns:p14="http://schemas.microsoft.com/office/powerpoint/2010/main" val="902060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7" name="Google Shape;32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dirty="0">
                <a:solidFill>
                  <a:schemeClr val="hlink"/>
                </a:solidFill>
                <a:hlinkClick r:id="rId3"/>
              </a:rPr>
              <a:t>https://www.youtube.com/watch?v=l_QGlbwwCy4</a:t>
            </a:r>
            <a:endParaRPr dirty="0"/>
          </a:p>
        </p:txBody>
      </p:sp>
      <p:sp>
        <p:nvSpPr>
          <p:cNvPr id="328" name="Google Shape;32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24</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86029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6" name="Google Shape;33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These are </a:t>
            </a:r>
            <a:r>
              <a:rPr lang="en-US" dirty="0"/>
              <a:t>included in the </a:t>
            </a:r>
            <a:r>
              <a:rPr lang="en-US" dirty="0" smtClean="0"/>
              <a:t>references at the end </a:t>
            </a:r>
            <a:r>
              <a:rPr lang="en-US" dirty="0"/>
              <a:t>of </a:t>
            </a:r>
            <a:r>
              <a:rPr lang="en-US" dirty="0" smtClean="0"/>
              <a:t>the </a:t>
            </a:r>
            <a:r>
              <a:rPr lang="en-US" dirty="0"/>
              <a:t>module:</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
        <p:nvSpPr>
          <p:cNvPr id="337" name="Google Shape;33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25</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38674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26</a:t>
            </a:fld>
            <a:endParaRPr sz="1200" b="0" i="0" u="none" strike="noStrike" cap="none">
              <a:solidFill>
                <a:schemeClr val="dk1"/>
              </a:solidFill>
              <a:latin typeface="Times New Roman"/>
              <a:ea typeface="Times New Roman"/>
              <a:cs typeface="Times New Roman"/>
              <a:sym typeface="Times New Roman"/>
            </a:endParaRPr>
          </a:p>
        </p:txBody>
      </p:sp>
      <p:sp>
        <p:nvSpPr>
          <p:cNvPr id="343" name="Google Shape;34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44" name="Google Shape;344;p26: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28600" lvl="0" indent="-228600" algn="l" rtl="0">
              <a:spcBef>
                <a:spcPts val="0"/>
              </a:spcBef>
              <a:spcAft>
                <a:spcPts val="0"/>
              </a:spcAft>
              <a:buNone/>
            </a:pPr>
            <a:r>
              <a:rPr lang="en-US" dirty="0" smtClean="0"/>
              <a:t>We </a:t>
            </a:r>
            <a:r>
              <a:rPr lang="en-US" dirty="0"/>
              <a:t>know that individuals must see how something will benefit them in order to “buy in” to it. Let’s do an activity and see if we can determine </a:t>
            </a:r>
            <a:r>
              <a:rPr lang="en-US" dirty="0" smtClean="0"/>
              <a:t>the benefits of inclusion.</a:t>
            </a:r>
            <a:endParaRPr dirty="0"/>
          </a:p>
          <a:p>
            <a:pPr marL="228600" lvl="0" indent="-228600" algn="l" rtl="0">
              <a:spcBef>
                <a:spcPts val="0"/>
              </a:spcBef>
              <a:spcAft>
                <a:spcPts val="0"/>
              </a:spcAft>
              <a:buNone/>
            </a:pPr>
            <a:endParaRPr dirty="0"/>
          </a:p>
          <a:p>
            <a:pPr marL="228600" lvl="0" indent="-228600" algn="l" rtl="0">
              <a:spcBef>
                <a:spcPts val="0"/>
              </a:spcBef>
              <a:spcAft>
                <a:spcPts val="0"/>
              </a:spcAft>
              <a:buNone/>
            </a:pPr>
            <a:r>
              <a:rPr lang="en-US" b="1" dirty="0"/>
              <a:t>Activity: </a:t>
            </a:r>
            <a:r>
              <a:rPr lang="en-US" b="0" dirty="0" smtClean="0"/>
              <a:t>Divide </a:t>
            </a:r>
            <a:r>
              <a:rPr lang="en-US" dirty="0"/>
              <a:t>participants into groups and have each group identify the benefits for each of these groups. Depending on the number of participants, presenters can do one of the following (or chose another activity):</a:t>
            </a:r>
            <a:endParaRPr dirty="0"/>
          </a:p>
          <a:p>
            <a:pPr marL="0" lvl="0" indent="0" algn="l" rtl="0">
              <a:spcBef>
                <a:spcPts val="0"/>
              </a:spcBef>
              <a:spcAft>
                <a:spcPts val="0"/>
              </a:spcAft>
              <a:buClr>
                <a:schemeClr val="dk1"/>
              </a:buClr>
              <a:buSzPts val="1200"/>
              <a:buFont typeface="Calibri"/>
              <a:buNone/>
              <a:tabLst>
                <a:tab pos="457200" algn="l"/>
              </a:tabLst>
            </a:pPr>
            <a:r>
              <a:rPr lang="en-US" dirty="0" smtClean="0"/>
              <a:t>	- Have </a:t>
            </a:r>
            <a:r>
              <a:rPr lang="en-US" dirty="0"/>
              <a:t>flip chart paper at each table and have </a:t>
            </a:r>
            <a:r>
              <a:rPr lang="en-US" dirty="0" smtClean="0"/>
              <a:t>participants make a </a:t>
            </a:r>
            <a:r>
              <a:rPr lang="en-US" dirty="0"/>
              <a:t>list for one role.</a:t>
            </a:r>
            <a:endParaRPr dirty="0"/>
          </a:p>
          <a:p>
            <a:pPr marL="0" lvl="0" indent="0" algn="l" rtl="0">
              <a:spcBef>
                <a:spcPts val="0"/>
              </a:spcBef>
              <a:spcAft>
                <a:spcPts val="0"/>
              </a:spcAft>
              <a:buClr>
                <a:schemeClr val="dk1"/>
              </a:buClr>
              <a:buSzPts val="1200"/>
              <a:buFont typeface="Calibri"/>
              <a:buNone/>
              <a:tabLst>
                <a:tab pos="457200" algn="l"/>
              </a:tabLst>
            </a:pPr>
            <a:r>
              <a:rPr lang="en-US" dirty="0" smtClean="0"/>
              <a:t>	- Post </a:t>
            </a:r>
            <a:r>
              <a:rPr lang="en-US" dirty="0"/>
              <a:t>flip charts around the room. Put the role on the top of each. Have groups of participants rotate around to each chart and list the benefits. </a:t>
            </a:r>
            <a:endParaRPr dirty="0"/>
          </a:p>
          <a:p>
            <a:pPr marL="228600" lvl="0" indent="-228600" algn="l" rtl="0">
              <a:spcBef>
                <a:spcPts val="0"/>
              </a:spcBef>
              <a:spcAft>
                <a:spcPts val="0"/>
              </a:spcAft>
              <a:buNone/>
            </a:pPr>
            <a:endParaRPr b="1" i="1" dirty="0"/>
          </a:p>
          <a:p>
            <a:pPr marL="228600" lvl="0" indent="-228600" algn="l" rtl="0">
              <a:spcBef>
                <a:spcPts val="0"/>
              </a:spcBef>
              <a:spcAft>
                <a:spcPts val="0"/>
              </a:spcAft>
              <a:buNone/>
            </a:pPr>
            <a:r>
              <a:rPr lang="en-US" dirty="0"/>
              <a:t>Participants will share benefits in a report out.  </a:t>
            </a:r>
            <a:endParaRPr dirty="0"/>
          </a:p>
          <a:p>
            <a:pPr marL="228600" lvl="0" indent="-228600" algn="l" rtl="0">
              <a:spcBef>
                <a:spcPts val="0"/>
              </a:spcBef>
              <a:spcAft>
                <a:spcPts val="0"/>
              </a:spcAft>
              <a:buNone/>
            </a:pPr>
            <a:endParaRPr dirty="0"/>
          </a:p>
          <a:p>
            <a:pPr marL="228600" lvl="0" indent="-228600" algn="l" rtl="0">
              <a:spcBef>
                <a:spcPts val="0"/>
              </a:spcBef>
              <a:spcAft>
                <a:spcPts val="0"/>
              </a:spcAft>
              <a:buNone/>
            </a:pPr>
            <a:r>
              <a:rPr lang="en-US" dirty="0">
                <a:latin typeface="Arial"/>
                <a:ea typeface="Arial"/>
                <a:cs typeface="Arial"/>
                <a:sym typeface="Arial"/>
              </a:rPr>
              <a:t>After the activity, </a:t>
            </a:r>
            <a:r>
              <a:rPr lang="en-US" b="1" dirty="0">
                <a:latin typeface="Arial"/>
                <a:ea typeface="Arial"/>
                <a:cs typeface="Arial"/>
                <a:sym typeface="Arial"/>
              </a:rPr>
              <a:t>refer</a:t>
            </a:r>
            <a:r>
              <a:rPr lang="en-US" dirty="0">
                <a:latin typeface="Arial"/>
                <a:ea typeface="Arial"/>
                <a:cs typeface="Arial"/>
                <a:sym typeface="Arial"/>
              </a:rPr>
              <a:t> participants to the </a:t>
            </a:r>
            <a:r>
              <a:rPr lang="en-US" b="1" dirty="0">
                <a:latin typeface="Arial"/>
                <a:ea typeface="Arial"/>
                <a:cs typeface="Arial"/>
                <a:sym typeface="Arial"/>
              </a:rPr>
              <a:t>handout</a:t>
            </a:r>
            <a:r>
              <a:rPr lang="en-US" dirty="0">
                <a:latin typeface="Arial"/>
                <a:ea typeface="Arial"/>
                <a:cs typeface="Arial"/>
                <a:sym typeface="Arial"/>
              </a:rPr>
              <a:t> </a:t>
            </a:r>
            <a:r>
              <a:rPr lang="en-US" b="1" dirty="0">
                <a:latin typeface="Arial"/>
                <a:ea typeface="Arial"/>
                <a:cs typeface="Arial"/>
                <a:sym typeface="Arial"/>
              </a:rPr>
              <a:t>(Benefits chart) </a:t>
            </a:r>
            <a:r>
              <a:rPr lang="en-US" dirty="0">
                <a:latin typeface="Arial"/>
                <a:ea typeface="Arial"/>
                <a:cs typeface="Arial"/>
                <a:sym typeface="Arial"/>
              </a:rPr>
              <a:t>in their packet. </a:t>
            </a:r>
            <a:endParaRPr dirty="0"/>
          </a:p>
        </p:txBody>
      </p:sp>
    </p:spTree>
    <p:extLst>
      <p:ext uri="{BB962C8B-B14F-4D97-AF65-F5344CB8AC3E}">
        <p14:creationId xmlns:p14="http://schemas.microsoft.com/office/powerpoint/2010/main" val="3797262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0" name="Google Shape;35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The </a:t>
            </a:r>
            <a:r>
              <a:rPr lang="en-US" dirty="0"/>
              <a:t>VDOE supports this definition of inclusion that is provided by the US Department of Health and Human Services and the US Department of Education. </a:t>
            </a:r>
            <a:r>
              <a:rPr lang="en-US" dirty="0" smtClean="0"/>
              <a:t>The </a:t>
            </a:r>
            <a:r>
              <a:rPr lang="en-US" dirty="0"/>
              <a:t>above definition applies to all young children with </a:t>
            </a:r>
            <a:r>
              <a:rPr lang="en-US" dirty="0" smtClean="0"/>
              <a:t>disabilities, </a:t>
            </a:r>
            <a:r>
              <a:rPr lang="en-US" dirty="0"/>
              <a:t>from those with the mildest needs to those with the most significant needs</a:t>
            </a:r>
            <a:r>
              <a:rPr lang="en-US" dirty="0" smtClean="0"/>
              <a:t>. </a:t>
            </a:r>
            <a:r>
              <a:rPr lang="en-US" dirty="0"/>
              <a:t>It is the definition that can be found in the </a:t>
            </a:r>
            <a:r>
              <a:rPr lang="en-US" i="1" dirty="0"/>
              <a:t>Virginia Guidelines for Early Childhood Inclusion </a:t>
            </a:r>
            <a:r>
              <a:rPr lang="en-US" i="1" dirty="0" smtClean="0"/>
              <a:t>(</a:t>
            </a:r>
            <a:r>
              <a:rPr lang="en-US" dirty="0" smtClean="0"/>
              <a:t>April 2018).</a:t>
            </a:r>
          </a:p>
          <a:p>
            <a:pPr marL="0" lvl="0" indent="0" algn="l" rtl="0">
              <a:spcBef>
                <a:spcPts val="0"/>
              </a:spcBef>
              <a:spcAft>
                <a:spcPts val="0"/>
              </a:spcAft>
              <a:buNone/>
            </a:pPr>
            <a:r>
              <a:rPr lang="en-US" b="1" dirty="0" smtClean="0"/>
              <a:t>Show</a:t>
            </a:r>
            <a:r>
              <a:rPr lang="en-US" dirty="0" smtClean="0"/>
              <a:t> </a:t>
            </a:r>
            <a:r>
              <a:rPr lang="en-US" dirty="0"/>
              <a:t>the </a:t>
            </a:r>
            <a:r>
              <a:rPr lang="en-US" i="1" dirty="0" smtClean="0"/>
              <a:t>Guidelines</a:t>
            </a:r>
            <a:r>
              <a:rPr lang="en-US" dirty="0" smtClean="0"/>
              <a:t> </a:t>
            </a:r>
            <a:r>
              <a:rPr lang="en-US" dirty="0"/>
              <a:t>booklet and refer participants to where they can locate electronic </a:t>
            </a:r>
            <a:r>
              <a:rPr lang="en-US" dirty="0" smtClean="0"/>
              <a:t>copy on the </a:t>
            </a:r>
            <a:r>
              <a:rPr lang="en-US" dirty="0"/>
              <a:t>VDOE </a:t>
            </a:r>
            <a:r>
              <a:rPr lang="en-US" dirty="0" smtClean="0"/>
              <a:t>Web site:</a:t>
            </a:r>
            <a:r>
              <a:rPr lang="en-US" b="1" dirty="0" smtClean="0"/>
              <a:t> </a:t>
            </a:r>
            <a:r>
              <a:rPr lang="en-US" i="1" dirty="0" smtClean="0"/>
              <a:t>www.doe.virginia.gov</a:t>
            </a:r>
          </a:p>
          <a:p>
            <a:pPr marL="0" lvl="0" indent="0" algn="l" rtl="0">
              <a:spcBef>
                <a:spcPts val="0"/>
              </a:spcBef>
              <a:spcAft>
                <a:spcPts val="0"/>
              </a:spcAft>
              <a:buNone/>
            </a:pPr>
            <a:endParaRPr dirty="0"/>
          </a:p>
          <a:p>
            <a:pPr marL="0" lvl="0" indent="0" algn="l" rtl="0">
              <a:spcBef>
                <a:spcPts val="0"/>
              </a:spcBef>
              <a:spcAft>
                <a:spcPts val="0"/>
              </a:spcAft>
              <a:buNone/>
            </a:pPr>
            <a:r>
              <a:rPr lang="en-US" dirty="0" smtClean="0">
                <a:latin typeface="Arial"/>
                <a:ea typeface="Arial"/>
                <a:cs typeface="Arial"/>
                <a:sym typeface="Arial"/>
              </a:rPr>
              <a:t>You </a:t>
            </a:r>
            <a:r>
              <a:rPr lang="en-US" dirty="0">
                <a:latin typeface="Arial"/>
                <a:ea typeface="Arial"/>
                <a:cs typeface="Arial"/>
                <a:sym typeface="Arial"/>
              </a:rPr>
              <a:t>hear many terms that mean what is on this </a:t>
            </a:r>
            <a:r>
              <a:rPr lang="en-US" dirty="0" smtClean="0">
                <a:latin typeface="Arial"/>
                <a:ea typeface="Arial"/>
                <a:cs typeface="Arial"/>
                <a:sym typeface="Arial"/>
              </a:rPr>
              <a:t>slide, </a:t>
            </a:r>
            <a:r>
              <a:rPr lang="en-US" dirty="0">
                <a:latin typeface="Arial"/>
                <a:ea typeface="Arial"/>
                <a:cs typeface="Arial"/>
                <a:sym typeface="Arial"/>
              </a:rPr>
              <a:t>but think of the term “inclusive practices” as an umbrella term.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Remember, inclusive practices does not mean the withdrawal of special services or specialized instruction and supports.</a:t>
            </a:r>
            <a:endParaRPr dirty="0"/>
          </a:p>
          <a:p>
            <a:pPr marL="0" lvl="0" indent="0" algn="l" rtl="0">
              <a:spcBef>
                <a:spcPts val="0"/>
              </a:spcBef>
              <a:spcAft>
                <a:spcPts val="0"/>
              </a:spcAft>
              <a:buNone/>
            </a:pPr>
            <a:endParaRPr dirty="0"/>
          </a:p>
        </p:txBody>
      </p:sp>
      <p:sp>
        <p:nvSpPr>
          <p:cNvPr id="351" name="Google Shape;35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27</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00984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28</a:t>
            </a:fld>
            <a:endParaRPr sz="1200" b="0" i="0" u="none" strike="noStrike" cap="none">
              <a:solidFill>
                <a:srgbClr val="000000"/>
              </a:solidFill>
              <a:latin typeface="Arial"/>
              <a:ea typeface="Arial"/>
              <a:cs typeface="Arial"/>
              <a:sym typeface="Arial"/>
            </a:endParaRPr>
          </a:p>
        </p:txBody>
      </p:sp>
      <p:sp>
        <p:nvSpPr>
          <p:cNvPr id="358" name="Google Shape;358;p28:notes"/>
          <p:cNvSpPr txBox="1"/>
          <p:nvPr/>
        </p:nvSpPr>
        <p:spPr>
          <a:xfrm>
            <a:off x="3886200" y="8685213"/>
            <a:ext cx="2970213" cy="457200"/>
          </a:xfrm>
          <a:prstGeom prst="rect">
            <a:avLst/>
          </a:prstGeom>
          <a:noFill/>
          <a:ln>
            <a:noFill/>
          </a:ln>
        </p:spPr>
        <p:txBody>
          <a:bodyPr spcFirstLastPara="1" wrap="square" lIns="91400" tIns="45700" rIns="91400"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28</a:t>
            </a:fld>
            <a:endParaRPr sz="1200" b="0" i="0" u="none" strike="noStrike" cap="none">
              <a:solidFill>
                <a:srgbClr val="000000"/>
              </a:solidFill>
              <a:latin typeface="Arial"/>
              <a:ea typeface="Arial"/>
              <a:cs typeface="Arial"/>
              <a:sym typeface="Arial"/>
            </a:endParaRPr>
          </a:p>
        </p:txBody>
      </p:sp>
      <p:sp>
        <p:nvSpPr>
          <p:cNvPr id="359" name="Google Shape;359;p28:notes"/>
          <p:cNvSpPr>
            <a:spLocks noGrp="1" noRot="1" noChangeAspect="1"/>
          </p:cNvSpPr>
          <p:nvPr>
            <p:ph type="sldImg" idx="2"/>
          </p:nvPr>
        </p:nvSpPr>
        <p:spPr>
          <a:xfrm>
            <a:off x="385763" y="687388"/>
            <a:ext cx="6092825" cy="34274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0" name="Google Shape;360;p28:notes"/>
          <p:cNvSpPr txBox="1">
            <a:spLocks noGrp="1"/>
          </p:cNvSpPr>
          <p:nvPr>
            <p:ph type="body" idx="1"/>
          </p:nvPr>
        </p:nvSpPr>
        <p:spPr>
          <a:xfrm>
            <a:off x="685800" y="4400550"/>
            <a:ext cx="5486400" cy="3600450"/>
          </a:xfrm>
          <a:prstGeom prst="rect">
            <a:avLst/>
          </a:prstGeom>
          <a:noFill/>
          <a:ln>
            <a:noFill/>
          </a:ln>
        </p:spPr>
        <p:txBody>
          <a:bodyPr spcFirstLastPara="1" wrap="square" lIns="91400" tIns="45700" rIns="91400" bIns="45700" anchor="t" anchorCtr="0">
            <a:noAutofit/>
          </a:bodyPr>
          <a:lstStyle/>
          <a:p>
            <a:pPr marL="0" lvl="0" indent="0" algn="l" rtl="0">
              <a:spcBef>
                <a:spcPts val="0"/>
              </a:spcBef>
              <a:spcAft>
                <a:spcPts val="0"/>
              </a:spcAft>
              <a:buNone/>
            </a:pPr>
            <a:r>
              <a:rPr lang="en-US" b="1" dirty="0"/>
              <a:t>Share</a:t>
            </a:r>
            <a:r>
              <a:rPr lang="en-US" dirty="0"/>
              <a:t> </a:t>
            </a:r>
            <a:r>
              <a:rPr lang="en-US" i="1" dirty="0"/>
              <a:t>Joint Position Statement </a:t>
            </a:r>
            <a:r>
              <a:rPr lang="en-US" dirty="0"/>
              <a:t>handout with participants.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Explain NAEYC and DEC  position statement. The Division for Early Childhood of the Council for Exceptional Children has a position paper on inclusion that states the </a:t>
            </a:r>
            <a:r>
              <a:rPr lang="en-US" dirty="0" smtClean="0"/>
              <a:t>Council </a:t>
            </a:r>
            <a:r>
              <a:rPr lang="en-US" dirty="0"/>
              <a:t>supports the right of all children to participate in natural settings in their communities. NAEYC has endorsed the position paper as well. </a:t>
            </a:r>
            <a:endParaRPr dirty="0"/>
          </a:p>
          <a:p>
            <a:pPr marL="0" lvl="0" indent="0" algn="l" rtl="0">
              <a:spcBef>
                <a:spcPts val="0"/>
              </a:spcBef>
              <a:spcAft>
                <a:spcPts val="0"/>
              </a:spcAft>
              <a:buNone/>
            </a:pPr>
            <a:endParaRPr i="1" dirty="0">
              <a:solidFill>
                <a:srgbClr val="131313"/>
              </a:solidFill>
            </a:endParaRPr>
          </a:p>
          <a:p>
            <a:pPr marL="0" lvl="0" indent="0" algn="l" rtl="0">
              <a:spcBef>
                <a:spcPts val="0"/>
              </a:spcBef>
              <a:spcAft>
                <a:spcPts val="0"/>
              </a:spcAft>
              <a:buNone/>
            </a:pPr>
            <a:r>
              <a:rPr lang="en-US" dirty="0">
                <a:solidFill>
                  <a:srgbClr val="131313"/>
                </a:solidFill>
              </a:rPr>
              <a:t>http://</a:t>
            </a:r>
            <a:r>
              <a:rPr lang="en-US" dirty="0" smtClean="0">
                <a:solidFill>
                  <a:srgbClr val="131313"/>
                </a:solidFill>
              </a:rPr>
              <a:t>www.naeyc.org/files/naeyc/file/positions/DEC_NAEYC_EC_updatedKS.pdf</a:t>
            </a:r>
          </a:p>
          <a:p>
            <a:pPr marL="0" lvl="0" indent="0" algn="l" rtl="0">
              <a:spcBef>
                <a:spcPts val="0"/>
              </a:spcBef>
              <a:spcAft>
                <a:spcPts val="0"/>
              </a:spcAft>
              <a:buNone/>
            </a:pPr>
            <a:endParaRPr dirty="0">
              <a:solidFill>
                <a:srgbClr val="131313"/>
              </a:solidFill>
            </a:endParaRPr>
          </a:p>
          <a:p>
            <a:pPr marL="0" lvl="0" indent="0" algn="l" rtl="0">
              <a:spcBef>
                <a:spcPts val="0"/>
              </a:spcBef>
              <a:spcAft>
                <a:spcPts val="0"/>
              </a:spcAft>
              <a:buNone/>
            </a:pPr>
            <a:endParaRPr dirty="0"/>
          </a:p>
        </p:txBody>
      </p:sp>
      <p:sp>
        <p:nvSpPr>
          <p:cNvPr id="361" name="Google Shape;361;p28:notes"/>
          <p:cNvSpPr txBox="1"/>
          <p:nvPr/>
        </p:nvSpPr>
        <p:spPr>
          <a:xfrm>
            <a:off x="3886200" y="8685213"/>
            <a:ext cx="2970213" cy="457200"/>
          </a:xfrm>
          <a:prstGeom prst="rect">
            <a:avLst/>
          </a:prstGeom>
          <a:noFill/>
          <a:ln>
            <a:noFill/>
          </a:ln>
        </p:spPr>
        <p:txBody>
          <a:bodyPr spcFirstLastPara="1" wrap="square" lIns="91400" tIns="45700" rIns="91400"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28</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38276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8" name="Google Shape;3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The </a:t>
            </a:r>
            <a:r>
              <a:rPr lang="en-US" i="1" dirty="0"/>
              <a:t>Joint Position Statement </a:t>
            </a:r>
            <a:r>
              <a:rPr lang="en-US" dirty="0"/>
              <a:t>refers to these defining features of inclusion. Let’s take a look at each. </a:t>
            </a:r>
            <a:endParaRPr dirty="0"/>
          </a:p>
          <a:p>
            <a:pPr marL="0" lvl="0" indent="0" algn="l" rtl="0">
              <a:spcBef>
                <a:spcPts val="0"/>
              </a:spcBef>
              <a:spcAft>
                <a:spcPts val="0"/>
              </a:spcAft>
              <a:buNone/>
            </a:pPr>
            <a:endParaRPr dirty="0"/>
          </a:p>
        </p:txBody>
      </p:sp>
      <p:sp>
        <p:nvSpPr>
          <p:cNvPr id="369" name="Google Shape;3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29</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7335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a:t>
            </a:fld>
            <a:endParaRPr sz="1200" b="0" i="0" u="none" strike="noStrike" cap="none">
              <a:solidFill>
                <a:schemeClr val="dk1"/>
              </a:solidFill>
              <a:latin typeface="Times New Roman"/>
              <a:ea typeface="Times New Roman"/>
              <a:cs typeface="Times New Roman"/>
              <a:sym typeface="Times New Roman"/>
            </a:endParaRPr>
          </a:p>
        </p:txBody>
      </p:sp>
      <p:sp>
        <p:nvSpPr>
          <p:cNvPr id="165" name="Google Shape;16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66" name="Google Shape;166;p3: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Activity: </a:t>
            </a:r>
            <a:r>
              <a:rPr lang="en-US">
                <a:latin typeface="Arial"/>
                <a:ea typeface="Arial"/>
                <a:cs typeface="Arial"/>
                <a:sym typeface="Arial"/>
              </a:rPr>
              <a:t>Turn to your partner and share your thoughts on what the term “inclusive” means to you.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Give participants 2-3 minutes to discuss this with each other. At the end of the time, ask participants to share what they discussed.  </a:t>
            </a:r>
            <a:endParaRPr/>
          </a:p>
        </p:txBody>
      </p:sp>
    </p:spTree>
    <p:extLst>
      <p:ext uri="{BB962C8B-B14F-4D97-AF65-F5344CB8AC3E}">
        <p14:creationId xmlns:p14="http://schemas.microsoft.com/office/powerpoint/2010/main" val="1624176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7" name="Google Shape;37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smtClean="0"/>
              <a:t>Before </a:t>
            </a:r>
            <a:r>
              <a:rPr lang="en-US" b="0" dirty="0"/>
              <a:t>showing </a:t>
            </a:r>
            <a:r>
              <a:rPr lang="en-US" b="0" dirty="0" smtClean="0"/>
              <a:t>definition, </a:t>
            </a:r>
            <a:r>
              <a:rPr lang="en-US" b="1" dirty="0"/>
              <a:t>ask </a:t>
            </a:r>
            <a:r>
              <a:rPr lang="en-US" dirty="0"/>
              <a:t>the group: </a:t>
            </a:r>
            <a:r>
              <a:rPr lang="en-US" dirty="0" smtClean="0"/>
              <a:t>“What </a:t>
            </a:r>
            <a:r>
              <a:rPr lang="en-US" dirty="0"/>
              <a:t>does </a:t>
            </a:r>
            <a:r>
              <a:rPr lang="en-US" dirty="0" smtClean="0"/>
              <a:t>‘Access’ </a:t>
            </a:r>
            <a:r>
              <a:rPr lang="en-US" dirty="0"/>
              <a:t>mean to you? How would you define </a:t>
            </a:r>
            <a:r>
              <a:rPr lang="en-US" dirty="0" smtClean="0"/>
              <a:t>access?”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After hearing from participants, </a:t>
            </a:r>
            <a:r>
              <a:rPr lang="en-US" b="1" dirty="0"/>
              <a:t>show the definition </a:t>
            </a:r>
            <a:r>
              <a:rPr lang="en-US" dirty="0"/>
              <a:t>on the slide and then </a:t>
            </a:r>
            <a:r>
              <a:rPr lang="en-US" b="1" dirty="0"/>
              <a:t>ask</a:t>
            </a:r>
            <a:r>
              <a:rPr lang="en-US" dirty="0"/>
              <a:t> participants to share some examples of what access would look like in a classroom (children being able to reach all materials, large enough pathways in the classroom to allow for wheelchairs or </a:t>
            </a:r>
            <a:r>
              <a:rPr lang="en-US" dirty="0" smtClean="0"/>
              <a:t>walkers, etc.).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Share</a:t>
            </a:r>
            <a:r>
              <a:rPr lang="en-US" dirty="0"/>
              <a:t> examples of access to the curriculum – share information related to Universal Design for Learning (UDL).   </a:t>
            </a:r>
            <a:endParaRPr dirty="0"/>
          </a:p>
        </p:txBody>
      </p:sp>
      <p:sp>
        <p:nvSpPr>
          <p:cNvPr id="378" name="Google Shape;37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61554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5" name="Google Shape;38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Before </a:t>
            </a:r>
            <a:r>
              <a:rPr lang="en-US" dirty="0"/>
              <a:t>showing </a:t>
            </a:r>
            <a:r>
              <a:rPr lang="en-US" dirty="0" smtClean="0"/>
              <a:t>definition, </a:t>
            </a:r>
            <a:r>
              <a:rPr lang="en-US" b="1" dirty="0"/>
              <a:t>ask</a:t>
            </a:r>
            <a:r>
              <a:rPr lang="en-US" dirty="0"/>
              <a:t> the group: </a:t>
            </a:r>
            <a:r>
              <a:rPr lang="en-US" dirty="0" smtClean="0"/>
              <a:t>“What </a:t>
            </a:r>
            <a:r>
              <a:rPr lang="en-US" dirty="0"/>
              <a:t>does </a:t>
            </a:r>
            <a:r>
              <a:rPr lang="en-US" dirty="0" smtClean="0"/>
              <a:t>‘Participation’ </a:t>
            </a:r>
            <a:r>
              <a:rPr lang="en-US" dirty="0"/>
              <a:t>mean to you? How would you define </a:t>
            </a:r>
            <a:r>
              <a:rPr lang="en-US" dirty="0" smtClean="0"/>
              <a:t>participation </a:t>
            </a:r>
            <a:r>
              <a:rPr lang="en-US" dirty="0"/>
              <a:t>in the context of inclusion? </a:t>
            </a:r>
            <a:r>
              <a:rPr lang="en-US" dirty="0" smtClean="0"/>
              <a: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86" name="Google Shape;38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62636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3" name="Google Shape;39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The </a:t>
            </a:r>
            <a:r>
              <a:rPr lang="en-US" dirty="0"/>
              <a:t>last defining feature of inclusion is supports.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Ask </a:t>
            </a:r>
            <a:r>
              <a:rPr lang="en-US" dirty="0"/>
              <a:t>participants to share what they consider supports.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Then </a:t>
            </a:r>
            <a:r>
              <a:rPr lang="en-US" b="1" dirty="0"/>
              <a:t>show </a:t>
            </a:r>
            <a:r>
              <a:rPr lang="en-US" dirty="0"/>
              <a:t>the above definition.  </a:t>
            </a:r>
            <a:endParaRPr dirty="0"/>
          </a:p>
        </p:txBody>
      </p:sp>
      <p:sp>
        <p:nvSpPr>
          <p:cNvPr id="394" name="Google Shape;39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32</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65849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2" name="Google Shape;40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smtClean="0">
                <a:solidFill>
                  <a:srgbClr val="595959"/>
                </a:solidFill>
              </a:rPr>
              <a:t>Assistive </a:t>
            </a:r>
            <a:r>
              <a:rPr lang="en-US" b="0" dirty="0">
                <a:solidFill>
                  <a:srgbClr val="595959"/>
                </a:solidFill>
              </a:rPr>
              <a:t>technology</a:t>
            </a:r>
            <a:r>
              <a:rPr lang="en-US" b="0" dirty="0"/>
              <a:t> </a:t>
            </a:r>
            <a:r>
              <a:rPr lang="en-US" dirty="0"/>
              <a:t>(AT) interventions involve a range of strategies to promote a child’s access to learning opportunities, from making simple changes to the environment and materials to helping a child use special equipment. Combining AT with effective teaching promotes the child’s participation in learning and relating to others.</a:t>
            </a:r>
            <a:r>
              <a:rPr lang="en-US" dirty="0">
                <a:solidFill>
                  <a:srgbClr val="595959"/>
                </a:solidFill>
              </a:rPr>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Another means of gaining access to the environment and learning can be achieved through the use of AT.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Ask</a:t>
            </a:r>
            <a:r>
              <a:rPr lang="en-US" dirty="0"/>
              <a:t> participants to turn to their neighbors and share examples of AT they use (eyeglasses, daily planners</a:t>
            </a:r>
            <a:r>
              <a:rPr lang="en-US" dirty="0" smtClean="0"/>
              <a:t>, highlighters, etc.).</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Share </a:t>
            </a:r>
            <a:r>
              <a:rPr lang="en-US" dirty="0"/>
              <a:t>other examples of AT that children might use (visual schedules, built up grips, switches, communication devices [i.e., Big Macs], communication boards, etc.).  </a:t>
            </a:r>
            <a:endParaRPr dirty="0"/>
          </a:p>
          <a:p>
            <a:pPr marL="0" lvl="0" indent="0" algn="l" rtl="0">
              <a:spcBef>
                <a:spcPts val="0"/>
              </a:spcBef>
              <a:spcAft>
                <a:spcPts val="0"/>
              </a:spcAft>
              <a:buNone/>
            </a:pPr>
            <a:endParaRPr dirty="0"/>
          </a:p>
        </p:txBody>
      </p:sp>
      <p:sp>
        <p:nvSpPr>
          <p:cNvPr id="403" name="Google Shape;40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33</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280303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1" name="Google Shape;41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Hyperlink in slide to this video https://</a:t>
            </a:r>
            <a:r>
              <a:rPr lang="en-US" dirty="0" smtClean="0"/>
              <a:t>www.youtube.com/watch?v=v70Fu2WU8-w</a:t>
            </a:r>
          </a:p>
          <a:p>
            <a:pPr marL="0" lvl="0" indent="0" algn="l" rtl="0">
              <a:spcBef>
                <a:spcPts val="0"/>
              </a:spcBef>
              <a:spcAft>
                <a:spcPts val="0"/>
              </a:spcAft>
              <a:buNone/>
            </a:pPr>
            <a:endParaRPr dirty="0"/>
          </a:p>
        </p:txBody>
      </p:sp>
      <p:sp>
        <p:nvSpPr>
          <p:cNvPr id="412" name="Google Shape;41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34</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30017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35</a:t>
            </a:fld>
            <a:endParaRPr sz="1200" b="0" i="0" u="none" strike="noStrike" cap="none">
              <a:solidFill>
                <a:schemeClr val="dk1"/>
              </a:solidFill>
              <a:latin typeface="Times New Roman"/>
              <a:ea typeface="Times New Roman"/>
              <a:cs typeface="Times New Roman"/>
              <a:sym typeface="Times New Roman"/>
            </a:endParaRPr>
          </a:p>
        </p:txBody>
      </p:sp>
      <p:sp>
        <p:nvSpPr>
          <p:cNvPr id="419" name="Google Shape;41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0" name="Google Shape;420;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dirty="0">
                <a:latin typeface="Arial"/>
                <a:ea typeface="Arial"/>
                <a:cs typeface="Arial"/>
                <a:sym typeface="Arial"/>
              </a:rPr>
              <a:t>How do we go about making the changes that are needed that lead to successful inclusion? </a:t>
            </a:r>
            <a:r>
              <a:rPr lang="en-US" sz="1000" dirty="0" smtClean="0">
                <a:latin typeface="Arial"/>
                <a:ea typeface="Arial"/>
                <a:cs typeface="Arial"/>
                <a:sym typeface="Arial"/>
              </a:rPr>
              <a:t>Let’s </a:t>
            </a:r>
            <a:r>
              <a:rPr lang="en-US" sz="1000" dirty="0">
                <a:latin typeface="Arial"/>
                <a:ea typeface="Arial"/>
                <a:cs typeface="Arial"/>
                <a:sym typeface="Arial"/>
              </a:rPr>
              <a:t>first think about what goes into making changes in general and how these changes might begin with our basic beliefs. Let’s think about what we all might know about good health. </a:t>
            </a:r>
            <a:endParaRPr dirty="0"/>
          </a:p>
          <a:p>
            <a:pPr marL="0" lvl="0" indent="0" algn="l" rtl="0">
              <a:spcBef>
                <a:spcPts val="0"/>
              </a:spcBef>
              <a:spcAft>
                <a:spcPts val="0"/>
              </a:spcAft>
              <a:buNone/>
            </a:pPr>
            <a:endParaRPr sz="1000" dirty="0">
              <a:latin typeface="Arial"/>
              <a:ea typeface="Arial"/>
              <a:cs typeface="Arial"/>
              <a:sym typeface="Arial"/>
            </a:endParaRPr>
          </a:p>
          <a:p>
            <a:pPr marL="0" lvl="0" indent="0" algn="l" rtl="0">
              <a:spcBef>
                <a:spcPts val="0"/>
              </a:spcBef>
              <a:spcAft>
                <a:spcPts val="0"/>
              </a:spcAft>
              <a:buNone/>
            </a:pPr>
            <a:r>
              <a:rPr lang="en-US" sz="1000" b="1" dirty="0">
                <a:latin typeface="Arial"/>
                <a:ea typeface="Arial"/>
                <a:cs typeface="Arial"/>
                <a:sym typeface="Arial"/>
              </a:rPr>
              <a:t>Activity: </a:t>
            </a:r>
            <a:r>
              <a:rPr lang="en-US" sz="1000" dirty="0">
                <a:latin typeface="Arial"/>
                <a:ea typeface="Arial"/>
                <a:cs typeface="Arial"/>
                <a:sym typeface="Arial"/>
              </a:rPr>
              <a:t>If you want good health, </a:t>
            </a:r>
            <a:r>
              <a:rPr lang="en-US" sz="1000" b="1" i="1" dirty="0">
                <a:latin typeface="Arial"/>
                <a:ea typeface="Arial"/>
                <a:cs typeface="Arial"/>
                <a:sym typeface="Arial"/>
              </a:rPr>
              <a:t>stand up</a:t>
            </a:r>
            <a:r>
              <a:rPr lang="en-US" sz="1000" dirty="0">
                <a:latin typeface="Arial"/>
                <a:ea typeface="Arial"/>
                <a:cs typeface="Arial"/>
                <a:sym typeface="Arial"/>
              </a:rPr>
              <a:t>. Now, if you know that smoking is bad for your health and you do not </a:t>
            </a:r>
            <a:r>
              <a:rPr lang="en-US" sz="1000" dirty="0" smtClean="0">
                <a:latin typeface="Arial"/>
                <a:ea typeface="Arial"/>
                <a:cs typeface="Arial"/>
                <a:sym typeface="Arial"/>
              </a:rPr>
              <a:t>smoke, </a:t>
            </a:r>
            <a:r>
              <a:rPr lang="en-US" sz="1000" dirty="0">
                <a:latin typeface="Arial"/>
                <a:ea typeface="Arial"/>
                <a:cs typeface="Arial"/>
                <a:sym typeface="Arial"/>
              </a:rPr>
              <a:t>remain standing. If you do smoke, please sit down.</a:t>
            </a:r>
            <a:endParaRPr dirty="0"/>
          </a:p>
          <a:p>
            <a:pPr marL="0" lvl="0" indent="0" algn="l" rtl="0">
              <a:spcBef>
                <a:spcPts val="0"/>
              </a:spcBef>
              <a:spcAft>
                <a:spcPts val="0"/>
              </a:spcAft>
              <a:buNone/>
            </a:pPr>
            <a:r>
              <a:rPr lang="en-US" sz="1000" dirty="0">
                <a:latin typeface="Arial"/>
                <a:ea typeface="Arial"/>
                <a:cs typeface="Arial"/>
                <a:sym typeface="Arial"/>
              </a:rPr>
              <a:t>	If you want good health and you know that regular exercise is important to good health and you exercise 3 to 5 times a week for at least 30 minutes, </a:t>
            </a:r>
            <a:r>
              <a:rPr lang="en-US" sz="1000" b="0" i="0" dirty="0">
                <a:latin typeface="Arial"/>
                <a:ea typeface="Arial"/>
                <a:cs typeface="Arial"/>
                <a:sym typeface="Arial"/>
              </a:rPr>
              <a:t>remain standing. </a:t>
            </a:r>
            <a:r>
              <a:rPr lang="en-US" sz="1000" dirty="0">
                <a:latin typeface="Arial"/>
                <a:ea typeface="Arial"/>
                <a:cs typeface="Arial"/>
                <a:sym typeface="Arial"/>
              </a:rPr>
              <a:t>If you do not, please sit down.</a:t>
            </a:r>
            <a:endParaRPr dirty="0"/>
          </a:p>
          <a:p>
            <a:pPr marL="0" lvl="0" indent="0" algn="l" rtl="0">
              <a:spcBef>
                <a:spcPts val="0"/>
              </a:spcBef>
              <a:spcAft>
                <a:spcPts val="0"/>
              </a:spcAft>
              <a:buNone/>
            </a:pPr>
            <a:r>
              <a:rPr lang="en-US" sz="1000" dirty="0">
                <a:latin typeface="Arial"/>
                <a:ea typeface="Arial"/>
                <a:cs typeface="Arial"/>
                <a:sym typeface="Arial"/>
              </a:rPr>
              <a:t>	If you want good health and you know that a balanced diet, which meets the recommended requirements for servings of whole grains, vegetables, fruits, etc., a day, is important and you eat that way every </a:t>
            </a:r>
            <a:r>
              <a:rPr lang="en-US" sz="1000" dirty="0" smtClean="0">
                <a:latin typeface="Arial"/>
                <a:ea typeface="Arial"/>
                <a:cs typeface="Arial"/>
                <a:sym typeface="Arial"/>
              </a:rPr>
              <a:t>day, </a:t>
            </a:r>
            <a:r>
              <a:rPr lang="en-US" sz="1000" dirty="0">
                <a:latin typeface="Arial"/>
                <a:ea typeface="Arial"/>
                <a:cs typeface="Arial"/>
                <a:sym typeface="Arial"/>
              </a:rPr>
              <a:t>remain standing. If you do not, sit down.</a:t>
            </a:r>
            <a:endParaRPr dirty="0"/>
          </a:p>
          <a:p>
            <a:pPr marL="0" lvl="0" indent="0" algn="l" rtl="0">
              <a:spcBef>
                <a:spcPts val="0"/>
              </a:spcBef>
              <a:spcAft>
                <a:spcPts val="0"/>
              </a:spcAft>
              <a:buNone/>
            </a:pPr>
            <a:r>
              <a:rPr lang="en-US" sz="1000" dirty="0">
                <a:latin typeface="Arial"/>
                <a:ea typeface="Arial"/>
                <a:cs typeface="Arial"/>
                <a:sym typeface="Arial"/>
              </a:rPr>
              <a:t>	If you want good health and you know that regular physical checkups are important for preventing problems and you follow your doctor’s recommended schedule, then remain standing. If you don’t then </a:t>
            </a:r>
            <a:r>
              <a:rPr lang="en-US" sz="1000" b="0" i="0" dirty="0">
                <a:latin typeface="Arial"/>
                <a:ea typeface="Arial"/>
                <a:cs typeface="Arial"/>
                <a:sym typeface="Arial"/>
              </a:rPr>
              <a:t>sit down.</a:t>
            </a:r>
            <a:endParaRPr b="0" i="0" dirty="0"/>
          </a:p>
          <a:p>
            <a:pPr marL="0" lvl="0" indent="0" algn="l" rtl="0">
              <a:spcBef>
                <a:spcPts val="0"/>
              </a:spcBef>
              <a:spcAft>
                <a:spcPts val="0"/>
              </a:spcAft>
              <a:buNone/>
            </a:pPr>
            <a:r>
              <a:rPr lang="en-US" sz="1000" dirty="0">
                <a:latin typeface="Arial"/>
                <a:ea typeface="Arial"/>
                <a:cs typeface="Arial"/>
                <a:sym typeface="Arial"/>
              </a:rPr>
              <a:t>	</a:t>
            </a:r>
            <a:endParaRPr dirty="0"/>
          </a:p>
          <a:p>
            <a:pPr marL="0" lvl="0" indent="0" algn="l" rtl="0">
              <a:spcBef>
                <a:spcPts val="0"/>
              </a:spcBef>
              <a:spcAft>
                <a:spcPts val="0"/>
              </a:spcAft>
              <a:buNone/>
            </a:pPr>
            <a:r>
              <a:rPr lang="en-US" sz="1000" dirty="0">
                <a:latin typeface="Arial"/>
                <a:ea typeface="Arial"/>
                <a:cs typeface="Arial"/>
                <a:sym typeface="Arial"/>
              </a:rPr>
              <a:t>This activity illustrates that we all know what we want and we have the knowledge required but we don’t always do what is necessary to achieve what we want. Past experiences influence beliefs. If you have a 95-year-old grandmother who never exercised a day in her life, you may not believe that exercise is necessary for good health.</a:t>
            </a:r>
            <a:endParaRPr dirty="0"/>
          </a:p>
          <a:p>
            <a:pPr marL="0" lvl="0" indent="0" algn="l" rtl="0">
              <a:spcBef>
                <a:spcPts val="0"/>
              </a:spcBef>
              <a:spcAft>
                <a:spcPts val="0"/>
              </a:spcAft>
              <a:buNone/>
            </a:pPr>
            <a:endParaRPr sz="1000" dirty="0">
              <a:latin typeface="Arial"/>
              <a:ea typeface="Arial"/>
              <a:cs typeface="Arial"/>
              <a:sym typeface="Arial"/>
            </a:endParaRPr>
          </a:p>
          <a:p>
            <a:pPr marL="0" lvl="0" indent="0" algn="l" rtl="0">
              <a:spcBef>
                <a:spcPts val="0"/>
              </a:spcBef>
              <a:spcAft>
                <a:spcPts val="0"/>
              </a:spcAft>
              <a:buNone/>
            </a:pPr>
            <a:r>
              <a:rPr lang="en-US" sz="1000" dirty="0">
                <a:latin typeface="Arial"/>
                <a:ea typeface="Arial"/>
                <a:cs typeface="Arial"/>
                <a:sym typeface="Arial"/>
              </a:rPr>
              <a:t>This activity also demonstrates the power of beliefs in individuals and organizations. Right now you have a vision: inclusion of children with disabilities in regular </a:t>
            </a:r>
            <a:r>
              <a:rPr lang="en-US" sz="1000" dirty="0" smtClean="0">
                <a:latin typeface="Arial"/>
                <a:ea typeface="Arial"/>
                <a:cs typeface="Arial"/>
                <a:sym typeface="Arial"/>
              </a:rPr>
              <a:t>preschool </a:t>
            </a:r>
            <a:r>
              <a:rPr lang="en-US" sz="1000" dirty="0">
                <a:latin typeface="Arial"/>
                <a:ea typeface="Arial"/>
                <a:cs typeface="Arial"/>
                <a:sym typeface="Arial"/>
              </a:rPr>
              <a:t>programs. But inclusion cannot simply happen by providing training. We have to agree on some basic beliefs. </a:t>
            </a:r>
            <a:endParaRPr dirty="0"/>
          </a:p>
        </p:txBody>
      </p:sp>
    </p:spTree>
    <p:extLst>
      <p:ext uri="{BB962C8B-B14F-4D97-AF65-F5344CB8AC3E}">
        <p14:creationId xmlns:p14="http://schemas.microsoft.com/office/powerpoint/2010/main" val="3727677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36</a:t>
            </a:fld>
            <a:endParaRPr sz="1200" b="0" i="0" u="none" strike="noStrike" cap="none">
              <a:solidFill>
                <a:schemeClr val="dk1"/>
              </a:solidFill>
              <a:latin typeface="Times New Roman"/>
              <a:ea typeface="Times New Roman"/>
              <a:cs typeface="Times New Roman"/>
              <a:sym typeface="Times New Roman"/>
            </a:endParaRPr>
          </a:p>
        </p:txBody>
      </p:sp>
      <p:sp>
        <p:nvSpPr>
          <p:cNvPr id="426" name="Google Shape;42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7" name="Google Shape;427;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dirty="0" smtClean="0">
                <a:latin typeface="Comic Sans MS"/>
                <a:ea typeface="Comic Sans MS"/>
                <a:cs typeface="Comic Sans MS"/>
                <a:sym typeface="Comic Sans MS"/>
              </a:rPr>
              <a:t>All </a:t>
            </a:r>
            <a:r>
              <a:rPr lang="en-US" dirty="0">
                <a:latin typeface="Comic Sans MS"/>
                <a:ea typeface="Comic Sans MS"/>
                <a:cs typeface="Comic Sans MS"/>
                <a:sym typeface="Comic Sans MS"/>
              </a:rPr>
              <a:t>children can </a:t>
            </a:r>
            <a:r>
              <a:rPr lang="en-US" dirty="0" smtClean="0">
                <a:latin typeface="Comic Sans MS"/>
                <a:ea typeface="Comic Sans MS"/>
                <a:cs typeface="Comic Sans MS"/>
                <a:sym typeface="Comic Sans MS"/>
              </a:rPr>
              <a:t>learn.</a:t>
            </a:r>
            <a:endParaRPr dirty="0"/>
          </a:p>
          <a:p>
            <a:pPr marL="0" lvl="0" indent="0" algn="l" rtl="0">
              <a:lnSpc>
                <a:spcPct val="120000"/>
              </a:lnSpc>
              <a:spcBef>
                <a:spcPts val="0"/>
              </a:spcBef>
              <a:spcAft>
                <a:spcPts val="0"/>
              </a:spcAft>
              <a:buNone/>
            </a:pPr>
            <a:r>
              <a:rPr lang="en-US" dirty="0">
                <a:latin typeface="Comic Sans MS"/>
                <a:ea typeface="Comic Sans MS"/>
                <a:cs typeface="Comic Sans MS"/>
                <a:sym typeface="Comic Sans MS"/>
              </a:rPr>
              <a:t>All children deserve the opportunity to be educated with other children their age in </a:t>
            </a:r>
            <a:r>
              <a:rPr lang="en-US" dirty="0" smtClean="0">
                <a:latin typeface="Comic Sans MS"/>
                <a:ea typeface="Comic Sans MS"/>
                <a:cs typeface="Comic Sans MS"/>
                <a:sym typeface="Comic Sans MS"/>
              </a:rPr>
              <a:t>communities.</a:t>
            </a:r>
            <a:endParaRPr dirty="0"/>
          </a:p>
          <a:p>
            <a:pPr marL="0" lvl="0" indent="0" algn="l" rtl="0">
              <a:lnSpc>
                <a:spcPct val="120000"/>
              </a:lnSpc>
              <a:spcBef>
                <a:spcPts val="0"/>
              </a:spcBef>
              <a:spcAft>
                <a:spcPts val="0"/>
              </a:spcAft>
              <a:buNone/>
            </a:pPr>
            <a:r>
              <a:rPr lang="en-US" dirty="0">
                <a:latin typeface="Comic Sans MS"/>
                <a:ea typeface="Comic Sans MS"/>
                <a:cs typeface="Comic Sans MS"/>
                <a:sym typeface="Comic Sans MS"/>
              </a:rPr>
              <a:t>All children can participate in inclusive preschools if they are given the appropriate </a:t>
            </a:r>
            <a:r>
              <a:rPr lang="en-US" dirty="0" smtClean="0">
                <a:latin typeface="Comic Sans MS"/>
                <a:ea typeface="Comic Sans MS"/>
                <a:cs typeface="Comic Sans MS"/>
                <a:sym typeface="Comic Sans MS"/>
              </a:rPr>
              <a:t>support.</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Some of the basic beliefs that professionals who are working toward inclusive practices hold probably include some of the ones on the slide.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If professionals are considering inclusive programming and do not hold these beliefs, it might be worthwhile for members of the team to explore their feelings about inclusion before they get started. We also have to have basic beliefs regarding our roles.</a:t>
            </a:r>
            <a:endParaRPr dirty="0"/>
          </a:p>
          <a:p>
            <a:pPr marL="0" lvl="0" indent="0" algn="l" rtl="0">
              <a:spcBef>
                <a:spcPts val="0"/>
              </a:spcBef>
              <a:spcAft>
                <a:spcPts val="0"/>
              </a:spcAft>
              <a:buNone/>
            </a:pPr>
            <a:endParaRPr dirty="0">
              <a:latin typeface="Comic Sans MS"/>
              <a:ea typeface="Comic Sans MS"/>
              <a:cs typeface="Comic Sans MS"/>
              <a:sym typeface="Comic Sans MS"/>
            </a:endParaRPr>
          </a:p>
          <a:p>
            <a:pPr marL="0" lvl="0" indent="0" algn="l" rtl="0">
              <a:spcBef>
                <a:spcPts val="0"/>
              </a:spcBef>
              <a:spcAft>
                <a:spcPts val="0"/>
              </a:spcAft>
              <a:buNone/>
            </a:pPr>
            <a:r>
              <a:rPr lang="en-US" dirty="0">
                <a:latin typeface="Comic Sans MS"/>
                <a:ea typeface="Comic Sans MS"/>
                <a:cs typeface="Comic Sans MS"/>
                <a:sym typeface="Comic Sans MS"/>
              </a:rPr>
              <a:t>We are all good teachers, therapists, and administrators and we can be better if we change to use best practices and we all work toward a common purpose or </a:t>
            </a:r>
            <a:r>
              <a:rPr lang="en-US" dirty="0" smtClean="0">
                <a:latin typeface="Comic Sans MS"/>
                <a:ea typeface="Comic Sans MS"/>
                <a:cs typeface="Comic Sans MS"/>
                <a:sym typeface="Comic Sans MS"/>
              </a:rPr>
              <a:t>vision.</a:t>
            </a:r>
            <a:endParaRPr dirty="0"/>
          </a:p>
          <a:p>
            <a:pPr marL="0" lvl="0" indent="0" algn="l" rtl="0">
              <a:spcBef>
                <a:spcPts val="0"/>
              </a:spcBef>
              <a:spcAft>
                <a:spcPts val="0"/>
              </a:spcAft>
              <a:buNone/>
            </a:pPr>
            <a:endParaRPr dirty="0">
              <a:latin typeface="Comic Sans MS"/>
              <a:ea typeface="Comic Sans MS"/>
              <a:cs typeface="Comic Sans MS"/>
              <a:sym typeface="Comic Sans MS"/>
            </a:endParaRPr>
          </a:p>
          <a:p>
            <a:pPr marL="0" lvl="0" indent="0" algn="l" rtl="0">
              <a:spcBef>
                <a:spcPts val="0"/>
              </a:spcBef>
              <a:spcAft>
                <a:spcPts val="0"/>
              </a:spcAft>
              <a:buNone/>
            </a:pPr>
            <a:r>
              <a:rPr lang="en-US" dirty="0">
                <a:latin typeface="Comic Sans MS"/>
                <a:ea typeface="Comic Sans MS"/>
                <a:cs typeface="Comic Sans MS"/>
                <a:sym typeface="Comic Sans MS"/>
              </a:rPr>
              <a:t>For each child to receive a quality inclusive education, we will need to make an individual as well as a group commitment to work together as a team. We are experts in our field but none of us is an expert in inclusive practices.</a:t>
            </a:r>
            <a:endParaRPr dirty="0"/>
          </a:p>
          <a:p>
            <a:pPr marL="0" lvl="0" indent="0" algn="l" rtl="0">
              <a:spcBef>
                <a:spcPts val="0"/>
              </a:spcBef>
              <a:spcAft>
                <a:spcPts val="0"/>
              </a:spcAft>
              <a:buNone/>
            </a:pPr>
            <a:endParaRPr dirty="0">
              <a:latin typeface="Arial"/>
              <a:ea typeface="Arial"/>
              <a:cs typeface="Arial"/>
              <a:sym typeface="Arial"/>
            </a:endParaRPr>
          </a:p>
        </p:txBody>
      </p:sp>
    </p:spTree>
    <p:extLst>
      <p:ext uri="{BB962C8B-B14F-4D97-AF65-F5344CB8AC3E}">
        <p14:creationId xmlns:p14="http://schemas.microsoft.com/office/powerpoint/2010/main" val="3394644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37</a:t>
            </a:fld>
            <a:endParaRPr sz="1200" b="0" i="0" u="none" strike="noStrike" cap="none">
              <a:solidFill>
                <a:schemeClr val="dk1"/>
              </a:solidFill>
              <a:latin typeface="Times New Roman"/>
              <a:ea typeface="Times New Roman"/>
              <a:cs typeface="Times New Roman"/>
              <a:sym typeface="Times New Roman"/>
            </a:endParaRPr>
          </a:p>
        </p:txBody>
      </p:sp>
      <p:sp>
        <p:nvSpPr>
          <p:cNvPr id="434" name="Google Shape;43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5" name="Google Shape;435;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In order to begin including children and to achieve excellence in educational programming, change is required. For example, the change to an inclusive preschool may mean the early childhood special education teacher takes the risk of giving up control of her “own” classroom. The early childhood teacher may fear that she will be unable to meet the needs of a child with disabilities in the classroom.</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Keep in mind two other important beliefs: </a:t>
            </a:r>
            <a:endParaRPr dirty="0"/>
          </a:p>
          <a:p>
            <a:pPr marL="0" lvl="0" indent="0" algn="l" rtl="0">
              <a:spcBef>
                <a:spcPts val="0"/>
              </a:spcBef>
              <a:spcAft>
                <a:spcPts val="0"/>
              </a:spcAft>
              <a:buNone/>
              <a:tabLst>
                <a:tab pos="457200" algn="l"/>
              </a:tabLst>
            </a:pPr>
            <a:r>
              <a:rPr lang="en-US" dirty="0">
                <a:latin typeface="Arial"/>
                <a:ea typeface="Arial"/>
                <a:cs typeface="Arial"/>
                <a:sym typeface="Arial"/>
              </a:rPr>
              <a:t>	First, that there is no such thing as failure, only feedback and results. Risk is necessary to grow and develop. </a:t>
            </a:r>
            <a:endParaRPr dirty="0"/>
          </a:p>
          <a:p>
            <a:pPr marL="0" lvl="0" indent="0" algn="l" rtl="0">
              <a:spcBef>
                <a:spcPts val="0"/>
              </a:spcBef>
              <a:spcAft>
                <a:spcPts val="0"/>
              </a:spcAft>
              <a:buNone/>
              <a:tabLst>
                <a:tab pos="457200" algn="l"/>
              </a:tabLst>
            </a:pPr>
            <a:r>
              <a:rPr lang="en-US" dirty="0">
                <a:latin typeface="Arial"/>
                <a:ea typeface="Arial"/>
                <a:cs typeface="Arial"/>
                <a:sym typeface="Arial"/>
              </a:rPr>
              <a:t>	Second, we are free to make mistakes. Our success depends to a large degree on how well we process the feedback we get regarding our efforts (</a:t>
            </a:r>
            <a:r>
              <a:rPr lang="en-US" dirty="0" err="1">
                <a:latin typeface="Arial"/>
                <a:ea typeface="Arial"/>
                <a:cs typeface="Arial"/>
                <a:sym typeface="Arial"/>
              </a:rPr>
              <a:t>Alessi</a:t>
            </a:r>
            <a:r>
              <a:rPr lang="en-US" dirty="0">
                <a:latin typeface="Arial"/>
                <a:ea typeface="Arial"/>
                <a:cs typeface="Arial"/>
                <a:sym typeface="Arial"/>
              </a:rPr>
              <a:t>, 1991).</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b="1" dirty="0">
              <a:latin typeface="Arial"/>
              <a:ea typeface="Arial"/>
              <a:cs typeface="Arial"/>
              <a:sym typeface="Arial"/>
            </a:endParaRPr>
          </a:p>
        </p:txBody>
      </p:sp>
    </p:spTree>
    <p:extLst>
      <p:ext uri="{BB962C8B-B14F-4D97-AF65-F5344CB8AC3E}">
        <p14:creationId xmlns:p14="http://schemas.microsoft.com/office/powerpoint/2010/main" val="1658194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t>When any change is occurring there are certain components that need to be in place in order for meaningful, sustaining change to occur.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If any of the components is missing it can contribute to certain feelings.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This chart can help you to see what might be contributing to what is occurring.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6863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t>Go to the link below to find out details about the survey that is represented in this slide. </a:t>
            </a:r>
          </a:p>
          <a:p>
            <a:pPr marL="0" lvl="0" indent="0" algn="l" rtl="0">
              <a:spcBef>
                <a:spcPts val="0"/>
              </a:spcBef>
              <a:spcAft>
                <a:spcPts val="0"/>
              </a:spcAft>
              <a:buNone/>
            </a:pPr>
            <a:r>
              <a:rPr lang="en-US" b="0" u="sng" dirty="0" smtClean="0">
                <a:solidFill>
                  <a:schemeClr val="hlink"/>
                </a:solidFill>
                <a:hlinkClick r:id="rId3"/>
              </a:rPr>
              <a:t>https://elc.grads360.org/services/PDCService.svc/GetPDCDocumentFile?fileId=9652</a:t>
            </a:r>
            <a:endParaRPr lang="en-US" b="0" dirty="0" smtClean="0"/>
          </a:p>
          <a:p>
            <a:pPr marL="0" lvl="0" indent="0" algn="l" rtl="0">
              <a:spcBef>
                <a:spcPts val="0"/>
              </a:spcBef>
              <a:spcAft>
                <a:spcPts val="0"/>
              </a:spcAft>
              <a:buNone/>
            </a:pPr>
            <a:endParaRPr lang="en-US" dirty="0" smtClean="0">
              <a:solidFill>
                <a:srgbClr val="385623"/>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Provide details as determined necessary to inform participants about the survey findings and solutions to increase preschool inclusion. </a:t>
            </a:r>
          </a:p>
          <a:p>
            <a:pPr marL="0" lvl="0" indent="0" algn="l" rtl="0">
              <a:spcBef>
                <a:spcPts val="0"/>
              </a:spcBef>
              <a:spcAft>
                <a:spcPts val="0"/>
              </a:spcAft>
              <a:buNone/>
            </a:pPr>
            <a:endParaRPr lang="en-US" dirty="0" smtClean="0">
              <a:solidFill>
                <a:srgbClr val="385623"/>
              </a:solidFill>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7637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2" name="Google Shape;17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dirty="0" smtClean="0"/>
              <a:t>Here </a:t>
            </a:r>
            <a:r>
              <a:rPr lang="en-US" dirty="0"/>
              <a:t>is one small example of this.</a:t>
            </a:r>
            <a:endParaRPr dirty="0"/>
          </a:p>
          <a:p>
            <a:pPr marL="0" lvl="0" indent="0" algn="l" rtl="0">
              <a:lnSpc>
                <a:spcPct val="80000"/>
              </a:lnSpc>
              <a:spcBef>
                <a:spcPts val="0"/>
              </a:spcBef>
              <a:spcAft>
                <a:spcPts val="0"/>
              </a:spcAft>
              <a:buNone/>
            </a:pPr>
            <a:endParaRPr dirty="0"/>
          </a:p>
          <a:p>
            <a:pPr marL="0" lvl="0" indent="0" algn="l" rtl="0">
              <a:lnSpc>
                <a:spcPct val="80000"/>
              </a:lnSpc>
              <a:spcBef>
                <a:spcPts val="0"/>
              </a:spcBef>
              <a:spcAft>
                <a:spcPts val="0"/>
              </a:spcAft>
              <a:buNone/>
            </a:pPr>
            <a:r>
              <a:rPr lang="en-US" dirty="0">
                <a:solidFill>
                  <a:srgbClr val="131313"/>
                </a:solidFill>
              </a:rPr>
              <a:t>This </a:t>
            </a:r>
            <a:r>
              <a:rPr lang="en-US" u="sng" dirty="0">
                <a:solidFill>
                  <a:schemeClr val="hlink"/>
                </a:solidFill>
                <a:hlinkClick r:id="rId3"/>
              </a:rPr>
              <a:t>school photo depicts 7 year old MILES sitting conspicuously apart from the rest of his 22 classmates</a:t>
            </a:r>
            <a:r>
              <a:rPr lang="en-US" dirty="0">
                <a:solidFill>
                  <a:srgbClr val="131313"/>
                </a:solidFill>
              </a:rPr>
              <a:t>. As MILES smiles for the camera, he appears to be straining his neck to be closer to the rest of the group. </a:t>
            </a:r>
            <a:endParaRPr dirty="0"/>
          </a:p>
          <a:p>
            <a:pPr marL="0" lvl="0" indent="0" algn="l" rtl="0">
              <a:lnSpc>
                <a:spcPct val="80000"/>
              </a:lnSpc>
              <a:spcBef>
                <a:spcPts val="0"/>
              </a:spcBef>
              <a:spcAft>
                <a:spcPts val="0"/>
              </a:spcAft>
              <a:buNone/>
            </a:pPr>
            <a:endParaRPr sz="900" dirty="0">
              <a:solidFill>
                <a:srgbClr val="131313"/>
              </a:solidFill>
              <a:latin typeface="Tahoma"/>
              <a:ea typeface="Tahoma"/>
              <a:cs typeface="Tahoma"/>
              <a:sym typeface="Tahoma"/>
            </a:endParaRPr>
          </a:p>
          <a:p>
            <a:pPr marL="0" lvl="0" indent="0" algn="l" rtl="0">
              <a:lnSpc>
                <a:spcPct val="80000"/>
              </a:lnSpc>
              <a:spcBef>
                <a:spcPts val="0"/>
              </a:spcBef>
              <a:spcAft>
                <a:spcPts val="0"/>
              </a:spcAft>
              <a:buNone/>
            </a:pPr>
            <a:r>
              <a:rPr lang="en-US" sz="900" dirty="0">
                <a:solidFill>
                  <a:srgbClr val="131313"/>
                </a:solidFill>
                <a:latin typeface="Tahoma"/>
                <a:ea typeface="Tahoma"/>
                <a:cs typeface="Tahoma"/>
                <a:sym typeface="Tahoma"/>
              </a:rPr>
              <a:t>When </a:t>
            </a:r>
            <a:r>
              <a:rPr lang="en-US" sz="900" u="sng" dirty="0">
                <a:solidFill>
                  <a:schemeClr val="hlink"/>
                </a:solidFill>
                <a:latin typeface="Tahoma"/>
                <a:ea typeface="Tahoma"/>
                <a:cs typeface="Tahoma"/>
                <a:sym typeface="Tahoma"/>
                <a:hlinkClick r:id="rId4"/>
              </a:rPr>
              <a:t>his parents saw the photo, they were shocked.</a:t>
            </a:r>
            <a:endParaRPr sz="900" dirty="0">
              <a:solidFill>
                <a:srgbClr val="131313"/>
              </a:solidFill>
              <a:latin typeface="Tahoma"/>
              <a:ea typeface="Tahoma"/>
              <a:cs typeface="Tahoma"/>
              <a:sym typeface="Tahoma"/>
            </a:endParaRPr>
          </a:p>
          <a:p>
            <a:pPr marL="0" lvl="0" indent="0" algn="l" rtl="0">
              <a:lnSpc>
                <a:spcPct val="80000"/>
              </a:lnSpc>
              <a:spcBef>
                <a:spcPts val="0"/>
              </a:spcBef>
              <a:spcAft>
                <a:spcPts val="0"/>
              </a:spcAft>
              <a:buNone/>
            </a:pPr>
            <a:endParaRPr sz="900" dirty="0">
              <a:solidFill>
                <a:srgbClr val="131313"/>
              </a:solidFill>
              <a:latin typeface="Tahoma"/>
              <a:ea typeface="Tahoma"/>
              <a:cs typeface="Tahoma"/>
              <a:sym typeface="Tahoma"/>
            </a:endParaRPr>
          </a:p>
          <a:p>
            <a:pPr marL="0" lvl="0" indent="0" algn="l" rtl="0">
              <a:lnSpc>
                <a:spcPct val="80000"/>
              </a:lnSpc>
              <a:spcBef>
                <a:spcPts val="0"/>
              </a:spcBef>
              <a:spcAft>
                <a:spcPts val="0"/>
              </a:spcAft>
              <a:buNone/>
            </a:pPr>
            <a:r>
              <a:rPr lang="en-US" sz="900" dirty="0" smtClean="0">
                <a:solidFill>
                  <a:srgbClr val="131313"/>
                </a:solidFill>
                <a:latin typeface="Tahoma"/>
                <a:ea typeface="Tahoma"/>
                <a:cs typeface="Tahoma"/>
                <a:sym typeface="Tahoma"/>
              </a:rPr>
              <a:t>Upon </a:t>
            </a:r>
            <a:r>
              <a:rPr lang="en-US" sz="900" dirty="0">
                <a:solidFill>
                  <a:srgbClr val="131313"/>
                </a:solidFill>
                <a:latin typeface="Tahoma"/>
                <a:ea typeface="Tahoma"/>
                <a:cs typeface="Tahoma"/>
                <a:sym typeface="Tahoma"/>
              </a:rPr>
              <a:t>seeing the </a:t>
            </a:r>
            <a:r>
              <a:rPr lang="en-US" sz="900" dirty="0" smtClean="0">
                <a:solidFill>
                  <a:srgbClr val="131313"/>
                </a:solidFill>
                <a:latin typeface="Tahoma"/>
                <a:ea typeface="Tahoma"/>
                <a:cs typeface="Tahoma"/>
                <a:sym typeface="Tahoma"/>
              </a:rPr>
              <a:t>photo, </a:t>
            </a:r>
            <a:r>
              <a:rPr lang="en-US" sz="900" dirty="0">
                <a:solidFill>
                  <a:srgbClr val="131313"/>
                </a:solidFill>
                <a:latin typeface="Tahoma"/>
                <a:ea typeface="Tahoma"/>
                <a:cs typeface="Tahoma"/>
                <a:sym typeface="Tahoma"/>
              </a:rPr>
              <a:t>Miles’ father </a:t>
            </a:r>
            <a:r>
              <a:rPr lang="en-US" sz="900" u="sng" dirty="0">
                <a:solidFill>
                  <a:schemeClr val="hlink"/>
                </a:solidFill>
                <a:latin typeface="Tahoma"/>
                <a:ea typeface="Tahoma"/>
                <a:cs typeface="Tahoma"/>
                <a:sym typeface="Tahoma"/>
                <a:hlinkClick r:id="rId5"/>
              </a:rPr>
              <a:t>wrote to the school asking that they retake the picture</a:t>
            </a:r>
            <a:r>
              <a:rPr lang="en-US" sz="900" dirty="0">
                <a:solidFill>
                  <a:srgbClr val="131313"/>
                </a:solidFill>
                <a:latin typeface="Tahoma"/>
                <a:ea typeface="Tahoma"/>
                <a:cs typeface="Tahoma"/>
                <a:sym typeface="Tahoma"/>
              </a:rPr>
              <a:t>. </a:t>
            </a:r>
            <a:endParaRPr dirty="0"/>
          </a:p>
          <a:p>
            <a:pPr marL="0" lvl="0" indent="0" algn="l" rtl="0">
              <a:lnSpc>
                <a:spcPct val="80000"/>
              </a:lnSpc>
              <a:spcBef>
                <a:spcPts val="0"/>
              </a:spcBef>
              <a:spcAft>
                <a:spcPts val="0"/>
              </a:spcAft>
              <a:buNone/>
            </a:pPr>
            <a:r>
              <a:rPr lang="en-US" sz="900" dirty="0">
                <a:solidFill>
                  <a:srgbClr val="131313"/>
                </a:solidFill>
                <a:latin typeface="Tahoma"/>
                <a:ea typeface="Tahoma"/>
                <a:cs typeface="Tahoma"/>
                <a:sym typeface="Tahoma"/>
              </a:rPr>
              <a:t>Although MILES’ father found the original photo upsetting and hurtful, he said he did not think the photographer meant to discriminate against his son. </a:t>
            </a:r>
            <a:r>
              <a:rPr lang="en-US" sz="900" dirty="0" smtClean="0">
                <a:solidFill>
                  <a:srgbClr val="131313"/>
                </a:solidFill>
                <a:latin typeface="Tahoma"/>
                <a:ea typeface="Tahoma"/>
                <a:cs typeface="Tahoma"/>
                <a:sym typeface="Tahoma"/>
              </a:rPr>
              <a:t>"</a:t>
            </a:r>
            <a:r>
              <a:rPr lang="en-US" sz="900" i="1" dirty="0">
                <a:solidFill>
                  <a:srgbClr val="131313"/>
                </a:solidFill>
                <a:latin typeface="Tahoma"/>
                <a:ea typeface="Tahoma"/>
                <a:cs typeface="Tahoma"/>
                <a:sym typeface="Tahoma"/>
              </a:rPr>
              <a:t>For me, discrimination is a willful exclusion of somebody</a:t>
            </a:r>
            <a:r>
              <a:rPr lang="en-US" sz="900" dirty="0">
                <a:solidFill>
                  <a:srgbClr val="131313"/>
                </a:solidFill>
                <a:latin typeface="Tahoma"/>
                <a:ea typeface="Tahoma"/>
                <a:cs typeface="Tahoma"/>
                <a:sym typeface="Tahoma"/>
              </a:rPr>
              <a:t>,” said MILES’ </a:t>
            </a:r>
            <a:r>
              <a:rPr lang="en-US" sz="900" dirty="0" smtClean="0">
                <a:solidFill>
                  <a:srgbClr val="131313"/>
                </a:solidFill>
                <a:latin typeface="Tahoma"/>
                <a:ea typeface="Tahoma"/>
                <a:cs typeface="Tahoma"/>
                <a:sym typeface="Tahoma"/>
              </a:rPr>
              <a:t>dad</a:t>
            </a:r>
            <a:r>
              <a:rPr lang="en-US" sz="900" dirty="0">
                <a:solidFill>
                  <a:srgbClr val="131313"/>
                </a:solidFill>
                <a:latin typeface="Tahoma"/>
                <a:ea typeface="Tahoma"/>
                <a:cs typeface="Tahoma"/>
                <a:sym typeface="Tahoma"/>
              </a:rPr>
              <a:t>. “</a:t>
            </a:r>
            <a:r>
              <a:rPr lang="en-US" sz="900" i="1" dirty="0">
                <a:solidFill>
                  <a:srgbClr val="131313"/>
                </a:solidFill>
                <a:latin typeface="Tahoma"/>
                <a:ea typeface="Tahoma"/>
                <a:cs typeface="Tahoma"/>
                <a:sym typeface="Tahoma"/>
              </a:rPr>
              <a:t>I don’t believe that’s a case </a:t>
            </a:r>
            <a:r>
              <a:rPr lang="en-US" sz="900" i="1" dirty="0"/>
              <a:t>here. ... I think what it is, is just a lack of awareness that resulted in a really emotionally tragic output</a:t>
            </a:r>
            <a:r>
              <a:rPr lang="en-US" sz="900" dirty="0"/>
              <a:t>.”</a:t>
            </a:r>
            <a:endParaRPr dirty="0"/>
          </a:p>
          <a:p>
            <a:pPr marL="0" lvl="0" indent="0" algn="l" rtl="0">
              <a:lnSpc>
                <a:spcPct val="80000"/>
              </a:lnSpc>
              <a:spcBef>
                <a:spcPts val="0"/>
              </a:spcBef>
              <a:spcAft>
                <a:spcPts val="0"/>
              </a:spcAft>
              <a:buNone/>
            </a:pPr>
            <a:endParaRPr sz="900" dirty="0"/>
          </a:p>
          <a:p>
            <a:pPr marL="0" lvl="0" indent="0" algn="l" rtl="0">
              <a:lnSpc>
                <a:spcPct val="80000"/>
              </a:lnSpc>
              <a:spcBef>
                <a:spcPts val="0"/>
              </a:spcBef>
              <a:spcAft>
                <a:spcPts val="0"/>
              </a:spcAft>
              <a:buNone/>
            </a:pPr>
            <a:r>
              <a:rPr lang="en-US" sz="900" dirty="0"/>
              <a:t>MILES’ </a:t>
            </a:r>
            <a:r>
              <a:rPr lang="en-US" sz="900" dirty="0" smtClean="0"/>
              <a:t>mom</a:t>
            </a:r>
            <a:r>
              <a:rPr lang="en-US" sz="900" dirty="0"/>
              <a:t>, on the other hand, did think the photo was discriminatory. She </a:t>
            </a:r>
            <a:r>
              <a:rPr lang="en-US" sz="900" dirty="0" smtClean="0"/>
              <a:t>reported, </a:t>
            </a:r>
            <a:r>
              <a:rPr lang="en-US" sz="900" dirty="0"/>
              <a:t>“</a:t>
            </a:r>
            <a:r>
              <a:rPr lang="en-US" sz="900" i="1" dirty="0"/>
              <a:t>I couldn’t comprehend how the photographer could look through the lens and think that this was good </a:t>
            </a:r>
            <a:r>
              <a:rPr lang="en-US" sz="900" i="1" dirty="0" smtClean="0"/>
              <a:t>composition....This </a:t>
            </a:r>
            <a:r>
              <a:rPr lang="en-US" sz="900" i="1" dirty="0"/>
              <a:t>just boggled the mind. Being set aside is horrendous and this was what was happening</a:t>
            </a:r>
            <a:r>
              <a:rPr lang="en-US" sz="900" dirty="0"/>
              <a:t>.” </a:t>
            </a:r>
            <a:endParaRPr dirty="0"/>
          </a:p>
          <a:p>
            <a:pPr marL="0" lvl="0" indent="0" algn="l" rtl="0">
              <a:lnSpc>
                <a:spcPct val="80000"/>
              </a:lnSpc>
              <a:spcBef>
                <a:spcPts val="0"/>
              </a:spcBef>
              <a:spcAft>
                <a:spcPts val="0"/>
              </a:spcAft>
              <a:buNone/>
            </a:pPr>
            <a:endParaRPr sz="900" dirty="0"/>
          </a:p>
          <a:p>
            <a:pPr marL="0" lvl="0" indent="0" algn="l" rtl="0">
              <a:lnSpc>
                <a:spcPct val="80000"/>
              </a:lnSpc>
              <a:spcBef>
                <a:spcPts val="0"/>
              </a:spcBef>
              <a:spcAft>
                <a:spcPts val="0"/>
              </a:spcAft>
              <a:buNone/>
            </a:pPr>
            <a:r>
              <a:rPr lang="en-US" sz="900" dirty="0"/>
              <a:t>She </a:t>
            </a:r>
            <a:r>
              <a:rPr lang="en-US" sz="900" dirty="0" smtClean="0"/>
              <a:t>went on, </a:t>
            </a:r>
            <a:r>
              <a:rPr lang="en-US" sz="900" dirty="0"/>
              <a:t>"</a:t>
            </a:r>
            <a:r>
              <a:rPr lang="en-US" sz="900" i="1" dirty="0"/>
              <a:t>Kids can be cruel but this comes from adults, which is even worse</a:t>
            </a:r>
            <a:r>
              <a:rPr lang="en-US" sz="900" dirty="0"/>
              <a:t>," she stated. "</a:t>
            </a:r>
            <a:r>
              <a:rPr lang="en-US" sz="900" i="1" dirty="0"/>
              <a:t>Adults should know better</a:t>
            </a:r>
            <a:r>
              <a:rPr lang="en-US" sz="900" dirty="0"/>
              <a:t>.”</a:t>
            </a:r>
            <a:endParaRPr b="0" dirty="0"/>
          </a:p>
          <a:p>
            <a:pPr marL="0" lvl="0" indent="0" algn="l" rtl="0">
              <a:lnSpc>
                <a:spcPct val="80000"/>
              </a:lnSpc>
              <a:spcBef>
                <a:spcPts val="0"/>
              </a:spcBef>
              <a:spcAft>
                <a:spcPts val="0"/>
              </a:spcAft>
              <a:buNone/>
            </a:pPr>
            <a:r>
              <a:rPr lang="en-US" sz="900" b="0" dirty="0"/>
              <a:t>She was right, we should know better but, perhaps like his dad said, it perhaps was simply a lack of understanding how impactful such a photo could be. </a:t>
            </a:r>
            <a:endParaRPr b="0" dirty="0"/>
          </a:p>
          <a:p>
            <a:pPr marL="0" lvl="0" indent="0" algn="l" rtl="0">
              <a:lnSpc>
                <a:spcPct val="80000"/>
              </a:lnSpc>
              <a:spcBef>
                <a:spcPts val="0"/>
              </a:spcBef>
              <a:spcAft>
                <a:spcPts val="0"/>
              </a:spcAft>
              <a:buNone/>
            </a:pPr>
            <a:endParaRPr sz="900" b="0" dirty="0"/>
          </a:p>
          <a:p>
            <a:pPr marL="0" lvl="0" indent="0" algn="l" rtl="0">
              <a:lnSpc>
                <a:spcPct val="80000"/>
              </a:lnSpc>
              <a:spcBef>
                <a:spcPts val="0"/>
              </a:spcBef>
              <a:spcAft>
                <a:spcPts val="0"/>
              </a:spcAft>
              <a:buNone/>
            </a:pPr>
            <a:r>
              <a:rPr lang="en-US" sz="900" b="0" dirty="0"/>
              <a:t>So, what can we do to create inclusive, accepting environments? What can we learn from attitude research to make caring inclusive communities a reality ? </a:t>
            </a:r>
            <a:endParaRPr sz="900" b="0" i="1" dirty="0"/>
          </a:p>
          <a:p>
            <a:pPr marL="0" lvl="0" indent="0" algn="l" rtl="0">
              <a:lnSpc>
                <a:spcPct val="80000"/>
              </a:lnSpc>
              <a:spcBef>
                <a:spcPts val="0"/>
              </a:spcBef>
              <a:spcAft>
                <a:spcPts val="0"/>
              </a:spcAft>
              <a:buNone/>
            </a:pPr>
            <a:endParaRPr sz="900" b="1" i="1" dirty="0"/>
          </a:p>
          <a:p>
            <a:pPr marL="0" lvl="0" indent="0" algn="l" rtl="0">
              <a:lnSpc>
                <a:spcPct val="80000"/>
              </a:lnSpc>
              <a:spcBef>
                <a:spcPts val="0"/>
              </a:spcBef>
              <a:spcAft>
                <a:spcPts val="0"/>
              </a:spcAft>
              <a:buNone/>
            </a:pPr>
            <a:r>
              <a:rPr lang="en-US" sz="900" i="1" dirty="0" smtClean="0"/>
              <a:t>(from a Canadian elem. school)</a:t>
            </a:r>
            <a:endParaRPr sz="900" dirty="0"/>
          </a:p>
          <a:p>
            <a:pPr marL="0" lvl="0" indent="0" algn="l" rtl="0">
              <a:lnSpc>
                <a:spcPct val="80000"/>
              </a:lnSpc>
              <a:spcBef>
                <a:spcPts val="0"/>
              </a:spcBef>
              <a:spcAft>
                <a:spcPts val="0"/>
              </a:spcAft>
              <a:buNone/>
            </a:pPr>
            <a:endParaRPr sz="900" dirty="0"/>
          </a:p>
        </p:txBody>
      </p:sp>
      <p:sp>
        <p:nvSpPr>
          <p:cNvPr id="173" name="Google Shape;17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64245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40</a:t>
            </a:fld>
            <a:endParaRPr sz="1200" b="0" i="0" u="none" strike="noStrike" cap="none">
              <a:solidFill>
                <a:schemeClr val="dk1"/>
              </a:solidFill>
              <a:latin typeface="Times New Roman"/>
              <a:ea typeface="Times New Roman"/>
              <a:cs typeface="Times New Roman"/>
              <a:sym typeface="Times New Roman"/>
            </a:endParaRPr>
          </a:p>
        </p:txBody>
      </p:sp>
      <p:sp>
        <p:nvSpPr>
          <p:cNvPr id="456" name="Google Shape;45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7" name="Google Shape;45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latin typeface="Arial"/>
                <a:ea typeface="Arial"/>
                <a:cs typeface="Arial"/>
                <a:sym typeface="Arial"/>
              </a:rPr>
              <a:t>Activity</a:t>
            </a:r>
            <a:r>
              <a:rPr lang="en-US" dirty="0" smtClean="0">
                <a:latin typeface="Arial"/>
                <a:ea typeface="Arial"/>
                <a:cs typeface="Arial"/>
                <a:sym typeface="Arial"/>
              </a:rPr>
              <a:t>: The </a:t>
            </a:r>
            <a:r>
              <a:rPr lang="en-US" dirty="0">
                <a:latin typeface="Arial"/>
                <a:ea typeface="Arial"/>
                <a:cs typeface="Arial"/>
                <a:sym typeface="Arial"/>
              </a:rPr>
              <a:t>purpose of this activity is to have teams/individuals </a:t>
            </a:r>
            <a:r>
              <a:rPr lang="en-US" dirty="0" smtClean="0">
                <a:latin typeface="Arial"/>
                <a:ea typeface="Arial"/>
                <a:cs typeface="Arial"/>
                <a:sym typeface="Arial"/>
              </a:rPr>
              <a:t>who </a:t>
            </a:r>
            <a:r>
              <a:rPr lang="en-US" dirty="0">
                <a:latin typeface="Arial"/>
                <a:ea typeface="Arial"/>
                <a:cs typeface="Arial"/>
                <a:sym typeface="Arial"/>
              </a:rPr>
              <a:t>are receiving this information to think about and identify barriers to their specific </a:t>
            </a:r>
            <a:r>
              <a:rPr lang="en-US" dirty="0" smtClean="0">
                <a:latin typeface="Arial"/>
                <a:ea typeface="Arial"/>
                <a:cs typeface="Arial"/>
                <a:sym typeface="Arial"/>
              </a:rPr>
              <a:t>school’s programs or division.</a:t>
            </a: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Have </a:t>
            </a:r>
            <a:r>
              <a:rPr lang="en-US" dirty="0">
                <a:latin typeface="Arial"/>
                <a:ea typeface="Arial"/>
                <a:cs typeface="Arial"/>
                <a:sym typeface="Arial"/>
              </a:rPr>
              <a:t>participants use the </a:t>
            </a:r>
            <a:r>
              <a:rPr lang="en-US" dirty="0" smtClean="0">
                <a:latin typeface="Arial"/>
                <a:ea typeface="Arial"/>
                <a:cs typeface="Arial"/>
                <a:sym typeface="Arial"/>
              </a:rPr>
              <a:t>“</a:t>
            </a:r>
            <a:r>
              <a:rPr lang="en-US" i="1" dirty="0" smtClean="0">
                <a:latin typeface="Arial"/>
                <a:ea typeface="Arial"/>
                <a:cs typeface="Arial"/>
                <a:sym typeface="Arial"/>
              </a:rPr>
              <a:t>Bucket</a:t>
            </a:r>
            <a:r>
              <a:rPr lang="en-US" dirty="0" smtClean="0">
                <a:latin typeface="Arial"/>
                <a:ea typeface="Arial"/>
                <a:cs typeface="Arial"/>
                <a:sym typeface="Arial"/>
              </a:rPr>
              <a:t>” handout </a:t>
            </a:r>
            <a:r>
              <a:rPr lang="en-US" dirty="0">
                <a:latin typeface="Arial"/>
                <a:ea typeface="Arial"/>
                <a:cs typeface="Arial"/>
                <a:sym typeface="Arial"/>
              </a:rPr>
              <a:t>and identify </a:t>
            </a:r>
            <a:r>
              <a:rPr lang="en-US" dirty="0" smtClean="0">
                <a:latin typeface="Arial"/>
                <a:ea typeface="Arial"/>
                <a:cs typeface="Arial"/>
                <a:sym typeface="Arial"/>
              </a:rPr>
              <a:t>concerns.</a:t>
            </a:r>
          </a:p>
          <a:p>
            <a:pPr marL="0" lvl="0" indent="0" algn="l" rtl="0">
              <a:spcBef>
                <a:spcPts val="0"/>
              </a:spcBef>
              <a:spcAft>
                <a:spcPts val="0"/>
              </a:spcAft>
              <a:buNone/>
            </a:pPr>
            <a:r>
              <a:rPr lang="en-US" dirty="0" smtClean="0">
                <a:latin typeface="Arial"/>
                <a:ea typeface="Arial"/>
                <a:cs typeface="Arial"/>
                <a:sym typeface="Arial"/>
              </a:rPr>
              <a:t> </a:t>
            </a:r>
            <a:endParaRPr dirty="0"/>
          </a:p>
          <a:p>
            <a:pPr marL="0" lvl="0" indent="0" algn="l" rtl="0">
              <a:spcBef>
                <a:spcPts val="0"/>
              </a:spcBef>
              <a:spcAft>
                <a:spcPts val="0"/>
              </a:spcAft>
              <a:buNone/>
            </a:pPr>
            <a:r>
              <a:rPr lang="en-US" dirty="0">
                <a:latin typeface="Arial"/>
                <a:ea typeface="Arial"/>
                <a:cs typeface="Arial"/>
                <a:sym typeface="Arial"/>
              </a:rPr>
              <a:t>Depending on who you have as the participants (teams from different schools, </a:t>
            </a:r>
            <a:r>
              <a:rPr lang="en-US" dirty="0" smtClean="0">
                <a:latin typeface="Arial"/>
                <a:ea typeface="Arial"/>
                <a:cs typeface="Arial"/>
                <a:sym typeface="Arial"/>
              </a:rPr>
              <a:t>programs, </a:t>
            </a:r>
            <a:r>
              <a:rPr lang="en-US" dirty="0">
                <a:latin typeface="Arial"/>
                <a:ea typeface="Arial"/>
                <a:cs typeface="Arial"/>
                <a:sym typeface="Arial"/>
              </a:rPr>
              <a:t>or individuals from one school, </a:t>
            </a:r>
            <a:r>
              <a:rPr lang="en-US" dirty="0" smtClean="0">
                <a:latin typeface="Arial"/>
                <a:ea typeface="Arial"/>
                <a:cs typeface="Arial"/>
                <a:sym typeface="Arial"/>
              </a:rPr>
              <a:t>program), </a:t>
            </a:r>
            <a:r>
              <a:rPr lang="en-US" dirty="0">
                <a:latin typeface="Arial"/>
                <a:ea typeface="Arial"/>
                <a:cs typeface="Arial"/>
                <a:sym typeface="Arial"/>
              </a:rPr>
              <a:t>determine how to organize this activity </a:t>
            </a:r>
            <a:r>
              <a:rPr lang="en-US" dirty="0" smtClean="0">
                <a:latin typeface="Arial"/>
                <a:ea typeface="Arial"/>
                <a:cs typeface="Arial"/>
                <a:sym typeface="Arial"/>
              </a:rPr>
              <a:t>(teams </a:t>
            </a:r>
            <a:r>
              <a:rPr lang="en-US" dirty="0">
                <a:latin typeface="Arial"/>
                <a:ea typeface="Arial"/>
                <a:cs typeface="Arial"/>
                <a:sym typeface="Arial"/>
              </a:rPr>
              <a:t>or individuals complete). </a:t>
            </a:r>
            <a:r>
              <a:rPr lang="en-US" dirty="0" smtClean="0">
                <a:latin typeface="Arial"/>
                <a:ea typeface="Arial"/>
                <a:cs typeface="Arial"/>
                <a:sym typeface="Arial"/>
              </a:rPr>
              <a:t>Presenter </a:t>
            </a:r>
            <a:r>
              <a:rPr lang="en-US" dirty="0">
                <a:latin typeface="Arial"/>
                <a:ea typeface="Arial"/>
                <a:cs typeface="Arial"/>
                <a:sym typeface="Arial"/>
              </a:rPr>
              <a:t>should collect copies of the handout or provide this to someone who is leading this effort within the school, program</a:t>
            </a:r>
            <a:endParaRPr dirty="0"/>
          </a:p>
        </p:txBody>
      </p:sp>
    </p:spTree>
    <p:extLst>
      <p:ext uri="{BB962C8B-B14F-4D97-AF65-F5344CB8AC3E}">
        <p14:creationId xmlns:p14="http://schemas.microsoft.com/office/powerpoint/2010/main" val="3875319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3" name="Google Shape;46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Activity: </a:t>
            </a:r>
            <a:r>
              <a:rPr lang="en-US" dirty="0" smtClean="0"/>
              <a:t>Once </a:t>
            </a:r>
            <a:r>
              <a:rPr lang="en-US" dirty="0"/>
              <a:t>barriers and concerns have been identified, have participants use the </a:t>
            </a:r>
            <a:r>
              <a:rPr lang="en-US" dirty="0" smtClean="0"/>
              <a:t>handout:.</a:t>
            </a:r>
            <a:r>
              <a:rPr lang="en-US" i="1" dirty="0" smtClean="0"/>
              <a:t> What We Can Control</a:t>
            </a:r>
            <a:r>
              <a:rPr lang="en-US" i="0" dirty="0" smtClean="0"/>
              <a:t>.</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Have </a:t>
            </a:r>
            <a:r>
              <a:rPr lang="en-US" dirty="0"/>
              <a:t>them determine what column the concerns and barriers fit in.  </a:t>
            </a:r>
            <a:endParaRPr dirty="0"/>
          </a:p>
        </p:txBody>
      </p:sp>
      <p:sp>
        <p:nvSpPr>
          <p:cNvPr id="464" name="Google Shape;46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926809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1" name="Google Shape;47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Now that you all have identified </a:t>
            </a:r>
            <a:r>
              <a:rPr lang="en-US" dirty="0" smtClean="0"/>
              <a:t>barriers/concerns, </a:t>
            </a:r>
            <a:r>
              <a:rPr lang="en-US" dirty="0"/>
              <a:t>let’s look at how to build a system that will support inclusive practices that will sustain.    </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Introduce </a:t>
            </a:r>
            <a:r>
              <a:rPr lang="en-US" dirty="0"/>
              <a:t>the Benchmarks of Quality </a:t>
            </a:r>
            <a:r>
              <a:rPr lang="en-US" dirty="0" smtClean="0"/>
              <a:t>(BOQs</a:t>
            </a:r>
            <a:r>
              <a:rPr lang="en-US" dirty="0"/>
              <a:t>) related to inclusive practices </a:t>
            </a:r>
            <a:r>
              <a:rPr lang="en-US" dirty="0" smtClean="0"/>
              <a:t>(see </a:t>
            </a:r>
            <a:r>
              <a:rPr lang="en-US" b="1" dirty="0"/>
              <a:t>BOQs in handout </a:t>
            </a:r>
            <a:r>
              <a:rPr lang="en-US" dirty="0"/>
              <a:t>section).  </a:t>
            </a:r>
            <a:endParaRPr lang="en-US" dirty="0" smtClean="0"/>
          </a:p>
          <a:p>
            <a:pPr marL="0" lvl="0" indent="0" algn="l" rtl="0">
              <a:spcBef>
                <a:spcPts val="0"/>
              </a:spcBef>
              <a:spcAft>
                <a:spcPts val="0"/>
              </a:spcAft>
              <a:buNone/>
            </a:pPr>
            <a:r>
              <a:rPr lang="en-US" dirty="0" smtClean="0"/>
              <a:t>Review, </a:t>
            </a:r>
            <a:r>
              <a:rPr lang="en-US" dirty="0"/>
              <a:t>and if presenter decides to have the team complete the </a:t>
            </a:r>
            <a:r>
              <a:rPr lang="en-US" dirty="0" smtClean="0"/>
              <a:t>BOQs, </a:t>
            </a:r>
            <a:r>
              <a:rPr lang="en-US" dirty="0"/>
              <a:t>then you will need to factor in additional time for this</a:t>
            </a:r>
            <a:r>
              <a:rPr lang="en-US" dirty="0" smtClean="0"/>
              <a:t>. </a:t>
            </a:r>
            <a:r>
              <a:rPr lang="en-US" dirty="0"/>
              <a:t>If just introducing, then the team would complete the BOQs in a follow up team meeting.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Note to presenter about multiple BOQs.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 </a:t>
            </a:r>
            <a:endParaRPr dirty="0"/>
          </a:p>
        </p:txBody>
      </p:sp>
      <p:sp>
        <p:nvSpPr>
          <p:cNvPr id="472" name="Google Shape;472;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42</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263784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9" name="Google Shape;47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Activity: </a:t>
            </a:r>
            <a:r>
              <a:rPr lang="en-US" dirty="0" smtClean="0"/>
              <a:t>Refer </a:t>
            </a:r>
            <a:r>
              <a:rPr lang="en-US" dirty="0"/>
              <a:t>to the </a:t>
            </a:r>
            <a:r>
              <a:rPr lang="en-US" b="1" dirty="0"/>
              <a:t>handout</a:t>
            </a:r>
            <a:r>
              <a:rPr lang="en-US" dirty="0"/>
              <a:t> </a:t>
            </a:r>
            <a:r>
              <a:rPr lang="en-US" i="1" dirty="0"/>
              <a:t>Individual Mapping </a:t>
            </a:r>
            <a:r>
              <a:rPr lang="en-US" dirty="0" smtClean="0"/>
              <a:t>and </a:t>
            </a:r>
            <a:r>
              <a:rPr lang="en-US" dirty="0"/>
              <a:t>devote time to having participants follow the </a:t>
            </a:r>
            <a:r>
              <a:rPr lang="en-US" dirty="0" smtClean="0"/>
              <a:t>directions.</a:t>
            </a:r>
            <a:endParaRPr dirty="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b="1" dirty="0" smtClean="0"/>
              <a:t>Materials </a:t>
            </a:r>
            <a:r>
              <a:rPr lang="en-US" b="1" dirty="0"/>
              <a:t>needed</a:t>
            </a:r>
            <a:r>
              <a:rPr lang="en-US" dirty="0"/>
              <a:t>: blank paper and markers. </a:t>
            </a:r>
            <a:endParaRPr dirty="0"/>
          </a:p>
          <a:p>
            <a:pPr marL="0" lvl="0" indent="0" algn="l" rtl="0">
              <a:spcBef>
                <a:spcPts val="0"/>
              </a:spcBef>
              <a:spcAft>
                <a:spcPts val="0"/>
              </a:spcAft>
              <a:buNone/>
            </a:pPr>
            <a:endParaRPr dirty="0"/>
          </a:p>
        </p:txBody>
      </p:sp>
      <p:sp>
        <p:nvSpPr>
          <p:cNvPr id="480" name="Google Shape;48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43</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767498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Arial"/>
                <a:ea typeface="Arial"/>
                <a:cs typeface="Arial"/>
                <a:sym typeface="Arial"/>
              </a:rPr>
              <a:t>Review the various contexts that can be used to include children with disabilities. </a:t>
            </a: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Note when reviewing these contexts that the resources available in public schools and localities may vary. </a:t>
            </a:r>
            <a:endParaRPr lang="en-US" dirty="0" smtClean="0"/>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See </a:t>
            </a:r>
            <a:r>
              <a:rPr lang="en-US" i="1" dirty="0" smtClean="0">
                <a:latin typeface="Arial"/>
                <a:ea typeface="Arial"/>
                <a:cs typeface="Arial"/>
                <a:sym typeface="Arial"/>
              </a:rPr>
              <a:t>Virginia’s Guidelines </a:t>
            </a:r>
            <a:r>
              <a:rPr lang="en-US" dirty="0" smtClean="0">
                <a:latin typeface="Arial"/>
                <a:ea typeface="Arial"/>
                <a:cs typeface="Arial"/>
                <a:sym typeface="Arial"/>
              </a:rPr>
              <a:t>for more information you might want to share with participants.</a:t>
            </a:r>
            <a:endParaRPr lang="en-US" dirty="0" smtClean="0"/>
          </a:p>
          <a:p>
            <a:pPr marL="0" lvl="0" indent="0" algn="l" rtl="0">
              <a:spcBef>
                <a:spcPts val="0"/>
              </a:spcBef>
              <a:spcAft>
                <a:spcPts val="0"/>
              </a:spcAft>
              <a:buNone/>
            </a:pPr>
            <a:endParaRPr lang="en-US" dirty="0" smtClean="0">
              <a:latin typeface="Arial"/>
              <a:ea typeface="Arial"/>
              <a:cs typeface="Arial"/>
              <a:sym typeface="Arial"/>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4535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45</a:t>
            </a:fld>
            <a:endParaRPr sz="1200" b="0" i="0" u="none" strike="noStrike" cap="none">
              <a:solidFill>
                <a:schemeClr val="dk1"/>
              </a:solidFill>
              <a:latin typeface="Times New Roman"/>
              <a:ea typeface="Times New Roman"/>
              <a:cs typeface="Times New Roman"/>
              <a:sym typeface="Times New Roman"/>
            </a:endParaRPr>
          </a:p>
        </p:txBody>
      </p:sp>
      <p:sp>
        <p:nvSpPr>
          <p:cNvPr id="486" name="Google Shape;48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7" name="Google Shape;487;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Refer to the </a:t>
            </a:r>
            <a:r>
              <a:rPr lang="en-US" i="1" dirty="0">
                <a:latin typeface="Arial"/>
                <a:ea typeface="Arial"/>
                <a:cs typeface="Arial"/>
                <a:sym typeface="Arial"/>
              </a:rPr>
              <a:t>Virginia Guidelines for Early Childhood Inclusion </a:t>
            </a:r>
            <a:r>
              <a:rPr lang="en-US" dirty="0">
                <a:latin typeface="Arial"/>
                <a:ea typeface="Arial"/>
                <a:cs typeface="Arial"/>
                <a:sym typeface="Arial"/>
              </a:rPr>
              <a:t>found on </a:t>
            </a:r>
            <a:r>
              <a:rPr lang="en-US" dirty="0" smtClean="0">
                <a:latin typeface="Arial"/>
                <a:ea typeface="Arial"/>
                <a:cs typeface="Arial"/>
                <a:sym typeface="Arial"/>
              </a:rPr>
              <a:t>the </a:t>
            </a:r>
            <a:r>
              <a:rPr lang="en-US" dirty="0">
                <a:latin typeface="Arial"/>
                <a:ea typeface="Arial"/>
                <a:cs typeface="Arial"/>
                <a:sym typeface="Arial"/>
              </a:rPr>
              <a:t>VDOE </a:t>
            </a:r>
            <a:r>
              <a:rPr lang="en-US" dirty="0" smtClean="0">
                <a:latin typeface="Arial"/>
                <a:ea typeface="Arial"/>
                <a:cs typeface="Arial"/>
                <a:sym typeface="Arial"/>
              </a:rPr>
              <a:t>Web site</a:t>
            </a:r>
            <a:r>
              <a:rPr lang="en-US" dirty="0">
                <a:latin typeface="Arial"/>
                <a:ea typeface="Arial"/>
                <a:cs typeface="Arial"/>
                <a:sym typeface="Arial"/>
              </a:rPr>
              <a:t>.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Tree>
    <p:extLst>
      <p:ext uri="{BB962C8B-B14F-4D97-AF65-F5344CB8AC3E}">
        <p14:creationId xmlns:p14="http://schemas.microsoft.com/office/powerpoint/2010/main" val="36832246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3" name="Google Shape;503;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In </a:t>
            </a:r>
            <a:r>
              <a:rPr lang="en-US" dirty="0"/>
              <a:t>this model the teacher is skilled in meeting the needs of both groups of </a:t>
            </a:r>
            <a:r>
              <a:rPr lang="en-US" dirty="0" smtClean="0"/>
              <a:t>children, with and without IEPs. </a:t>
            </a:r>
            <a:r>
              <a:rPr lang="en-US" dirty="0" smtClean="0">
                <a:latin typeface="Arial"/>
                <a:ea typeface="Arial"/>
                <a:cs typeface="Arial"/>
                <a:sym typeface="Arial"/>
              </a:rPr>
              <a:t>Teacher is licensed and dually endorsed in ECSE or either ECE for 3 and 4 year olds with an add-on endorsement (early/primary education </a:t>
            </a:r>
            <a:r>
              <a:rPr lang="en-US" dirty="0" err="1" smtClean="0">
                <a:latin typeface="Arial"/>
                <a:ea typeface="Arial"/>
                <a:cs typeface="Arial"/>
                <a:sym typeface="Arial"/>
              </a:rPr>
              <a:t>PreK</a:t>
            </a:r>
            <a:r>
              <a:rPr lang="en-US" dirty="0" smtClean="0">
                <a:latin typeface="Arial"/>
                <a:ea typeface="Arial"/>
                <a:cs typeface="Arial"/>
                <a:sym typeface="Arial"/>
              </a:rPr>
              <a:t> -3, or elementary education </a:t>
            </a:r>
            <a:r>
              <a:rPr lang="en-US" dirty="0" err="1" smtClean="0">
                <a:latin typeface="Arial"/>
                <a:ea typeface="Arial"/>
                <a:cs typeface="Arial"/>
                <a:sym typeface="Arial"/>
              </a:rPr>
              <a:t>PreK</a:t>
            </a:r>
            <a:r>
              <a:rPr lang="en-US" dirty="0" smtClean="0">
                <a:latin typeface="Arial"/>
                <a:ea typeface="Arial"/>
                <a:cs typeface="Arial"/>
                <a:sym typeface="Arial"/>
              </a:rPr>
              <a:t> -6). All 3 endorsements collectively are referred to as </a:t>
            </a:r>
            <a:r>
              <a:rPr lang="en-US" dirty="0" err="1" smtClean="0">
                <a:latin typeface="Arial"/>
                <a:ea typeface="Arial"/>
                <a:cs typeface="Arial"/>
                <a:sym typeface="Arial"/>
              </a:rPr>
              <a:t>PreK</a:t>
            </a:r>
            <a:r>
              <a:rPr lang="en-US" dirty="0" smtClean="0">
                <a:latin typeface="Arial"/>
                <a:ea typeface="Arial"/>
                <a:cs typeface="Arial"/>
                <a:sym typeface="Arial"/>
              </a:rPr>
              <a:t>-K endorsed. </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Careful </a:t>
            </a:r>
            <a:r>
              <a:rPr lang="en-US" dirty="0"/>
              <a:t>consideration is given to the caseloads and mix of children with and without disabilities. </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This Includes </a:t>
            </a:r>
            <a:r>
              <a:rPr lang="en-US" dirty="0"/>
              <a:t>the level of support required.   </a:t>
            </a:r>
            <a:endParaRPr lang="en-US" dirty="0" smtClean="0"/>
          </a:p>
          <a:p>
            <a:pPr marL="0" lvl="0" indent="0" algn="l" rtl="0">
              <a:spcBef>
                <a:spcPts val="0"/>
              </a:spcBef>
              <a:spcAft>
                <a:spcPts val="0"/>
              </a:spcAft>
              <a:buNone/>
            </a:pPr>
            <a:endParaRPr dirty="0"/>
          </a:p>
        </p:txBody>
      </p:sp>
      <p:sp>
        <p:nvSpPr>
          <p:cNvPr id="504" name="Google Shape;504;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46</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857408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47</a:t>
            </a:fld>
            <a:endParaRPr sz="1200" b="0" i="0" u="none" strike="noStrike" cap="none">
              <a:solidFill>
                <a:schemeClr val="dk1"/>
              </a:solidFill>
              <a:latin typeface="Times New Roman"/>
              <a:ea typeface="Times New Roman"/>
              <a:cs typeface="Times New Roman"/>
              <a:sym typeface="Times New Roman"/>
            </a:endParaRPr>
          </a:p>
        </p:txBody>
      </p:sp>
      <p:sp>
        <p:nvSpPr>
          <p:cNvPr id="527" name="Google Shape;52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28" name="Google Shape;528;p50: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latin typeface="Arial"/>
                <a:ea typeface="Arial"/>
                <a:cs typeface="Arial"/>
                <a:sym typeface="Arial"/>
              </a:rPr>
              <a:t>This </a:t>
            </a:r>
            <a:r>
              <a:rPr lang="en-US" dirty="0">
                <a:latin typeface="Arial"/>
                <a:ea typeface="Arial"/>
                <a:cs typeface="Arial"/>
                <a:sym typeface="Arial"/>
              </a:rPr>
              <a:t>is another way to achieve full inclusion using a collaborative model</a:t>
            </a:r>
            <a:r>
              <a:rPr lang="en-US" dirty="0" smtClean="0">
                <a:latin typeface="Arial"/>
                <a:ea typeface="Arial"/>
                <a:cs typeface="Arial"/>
                <a:sym typeface="Arial"/>
              </a:rPr>
              <a:t>.</a:t>
            </a:r>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latin typeface="Arial"/>
                <a:ea typeface="Arial"/>
                <a:cs typeface="Arial"/>
                <a:sym typeface="Arial"/>
              </a:rPr>
              <a:t>In this model, the Pre-K and ECSE teachers share responsibility and their expertise to meet the needs of all children in the classroom. ECSE</a:t>
            </a:r>
            <a:r>
              <a:rPr lang="en-US" baseline="0" dirty="0" smtClean="0">
                <a:latin typeface="Arial"/>
                <a:ea typeface="Arial"/>
                <a:cs typeface="Arial"/>
                <a:sym typeface="Arial"/>
              </a:rPr>
              <a:t> teacher</a:t>
            </a:r>
            <a:r>
              <a:rPr lang="en-US" dirty="0" smtClean="0">
                <a:latin typeface="Arial"/>
                <a:ea typeface="Arial"/>
                <a:cs typeface="Arial"/>
                <a:sym typeface="Arial"/>
              </a:rPr>
              <a:t> may be in the class all or some of the day. Goal is for both teachers to share equally in the instruction of the education including the implementation of the children's IEPs.</a:t>
            </a:r>
            <a:endParaRPr lang="en-US" dirty="0" smtClean="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smtClean="0">
                <a:latin typeface="Arial"/>
                <a:ea typeface="Arial"/>
                <a:cs typeface="Arial"/>
                <a:sym typeface="Arial"/>
              </a:rPr>
              <a:t>Activity:</a:t>
            </a:r>
            <a:r>
              <a:rPr lang="en-US" dirty="0" smtClean="0">
                <a:latin typeface="Arial"/>
                <a:ea typeface="Arial"/>
                <a:cs typeface="Arial"/>
                <a:sym typeface="Arial"/>
              </a:rPr>
              <a:t> Turn </a:t>
            </a:r>
            <a:r>
              <a:rPr lang="en-US" dirty="0">
                <a:latin typeface="Arial"/>
                <a:ea typeface="Arial"/>
                <a:cs typeface="Arial"/>
                <a:sym typeface="Arial"/>
              </a:rPr>
              <a:t>to your neighbor and share other ways you could set up a collaborative model.</a:t>
            </a:r>
            <a:r>
              <a:rPr lang="en-US" dirty="0"/>
              <a:t> </a:t>
            </a:r>
            <a:endParaRPr dirty="0"/>
          </a:p>
        </p:txBody>
      </p:sp>
    </p:spTree>
    <p:extLst>
      <p:ext uri="{BB962C8B-B14F-4D97-AF65-F5344CB8AC3E}">
        <p14:creationId xmlns:p14="http://schemas.microsoft.com/office/powerpoint/2010/main" val="38417299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48</a:t>
            </a:fld>
            <a:endParaRPr sz="1200" b="0" i="0" u="none" strike="noStrike" cap="none">
              <a:solidFill>
                <a:schemeClr val="dk1"/>
              </a:solidFill>
              <a:latin typeface="Times New Roman"/>
              <a:ea typeface="Times New Roman"/>
              <a:cs typeface="Times New Roman"/>
              <a:sym typeface="Times New Roman"/>
            </a:endParaRPr>
          </a:p>
        </p:txBody>
      </p:sp>
      <p:sp>
        <p:nvSpPr>
          <p:cNvPr id="535" name="Google Shape;53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36" name="Google Shape;536;p51: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latin typeface="Arial"/>
                <a:ea typeface="Arial"/>
                <a:cs typeface="Arial"/>
                <a:sym typeface="Arial"/>
              </a:rPr>
              <a:t>There </a:t>
            </a:r>
            <a:r>
              <a:rPr lang="en-US" dirty="0">
                <a:latin typeface="Arial"/>
                <a:ea typeface="Arial"/>
                <a:cs typeface="Arial"/>
                <a:sym typeface="Arial"/>
              </a:rPr>
              <a:t>are certain “essentials” </a:t>
            </a:r>
            <a:r>
              <a:rPr lang="en-US" dirty="0" smtClean="0">
                <a:latin typeface="Arial"/>
                <a:ea typeface="Arial"/>
                <a:cs typeface="Arial"/>
                <a:sym typeface="Arial"/>
              </a:rPr>
              <a:t>that </a:t>
            </a:r>
            <a:r>
              <a:rPr lang="en-US" dirty="0">
                <a:latin typeface="Arial"/>
                <a:ea typeface="Arial"/>
                <a:cs typeface="Arial"/>
                <a:sym typeface="Arial"/>
              </a:rPr>
              <a:t>are necessary to ensure that a co-teaching model is successful</a:t>
            </a:r>
            <a:r>
              <a:rPr lang="en-US" dirty="0" smtClean="0">
                <a:latin typeface="Arial"/>
                <a:ea typeface="Arial"/>
                <a:cs typeface="Arial"/>
                <a:sym typeface="Arial"/>
              </a:rPr>
              <a:t>. </a:t>
            </a: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Co-teachers </a:t>
            </a:r>
            <a:r>
              <a:rPr lang="en-US" dirty="0">
                <a:latin typeface="Arial"/>
                <a:ea typeface="Arial"/>
                <a:cs typeface="Arial"/>
                <a:sym typeface="Arial"/>
              </a:rPr>
              <a:t>must look at the above areas and determine how each will participate in the planning, instruction, </a:t>
            </a:r>
            <a:r>
              <a:rPr lang="en-US" dirty="0" smtClean="0">
                <a:latin typeface="Arial"/>
                <a:ea typeface="Arial"/>
                <a:cs typeface="Arial"/>
                <a:sym typeface="Arial"/>
              </a:rPr>
              <a:t>assessment, </a:t>
            </a:r>
            <a:r>
              <a:rPr lang="en-US" dirty="0">
                <a:latin typeface="Arial"/>
                <a:ea typeface="Arial"/>
                <a:cs typeface="Arial"/>
                <a:sym typeface="Arial"/>
              </a:rPr>
              <a:t>and progress monitoring of all children.   </a:t>
            </a:r>
            <a:endParaRPr lang="en-US" dirty="0" smtClean="0">
              <a:latin typeface="Arial"/>
              <a:ea typeface="Arial"/>
              <a:cs typeface="Arial"/>
              <a:sym typeface="Arial"/>
            </a:endParaRP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See </a:t>
            </a:r>
            <a:r>
              <a:rPr lang="en-US" dirty="0">
                <a:latin typeface="Arial"/>
                <a:ea typeface="Arial"/>
                <a:cs typeface="Arial"/>
                <a:sym typeface="Arial"/>
              </a:rPr>
              <a:t>roles and responsibilities in </a:t>
            </a:r>
            <a:r>
              <a:rPr lang="en-US" b="1" dirty="0">
                <a:latin typeface="Arial"/>
                <a:ea typeface="Arial"/>
                <a:cs typeface="Arial"/>
                <a:sym typeface="Arial"/>
              </a:rPr>
              <a:t>handouts</a:t>
            </a:r>
            <a:r>
              <a:rPr lang="en-US" dirty="0">
                <a:latin typeface="Arial"/>
                <a:ea typeface="Arial"/>
                <a:cs typeface="Arial"/>
                <a:sym typeface="Arial"/>
              </a:rPr>
              <a:t> of this </a:t>
            </a:r>
            <a:r>
              <a:rPr lang="en-US" dirty="0" smtClean="0">
                <a:latin typeface="Arial"/>
                <a:ea typeface="Arial"/>
                <a:cs typeface="Arial"/>
                <a:sym typeface="Arial"/>
              </a:rPr>
              <a:t>module. </a:t>
            </a:r>
            <a:endParaRPr dirty="0"/>
          </a:p>
          <a:p>
            <a:pPr marL="0" lvl="0" indent="0" algn="l" rtl="0">
              <a:spcBef>
                <a:spcPts val="0"/>
              </a:spcBef>
              <a:spcAft>
                <a:spcPts val="0"/>
              </a:spcAft>
              <a:buNone/>
            </a:pPr>
            <a:endParaRPr dirty="0">
              <a:latin typeface="Arial"/>
              <a:ea typeface="Arial"/>
              <a:cs typeface="Arial"/>
              <a:sym typeface="Arial"/>
            </a:endParaRPr>
          </a:p>
        </p:txBody>
      </p:sp>
    </p:spTree>
    <p:extLst>
      <p:ext uri="{BB962C8B-B14F-4D97-AF65-F5344CB8AC3E}">
        <p14:creationId xmlns:p14="http://schemas.microsoft.com/office/powerpoint/2010/main" val="18102090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49</a:t>
            </a:fld>
            <a:endParaRPr sz="1200" b="0" i="0" u="none" strike="noStrike" cap="none">
              <a:solidFill>
                <a:schemeClr val="dk1"/>
              </a:solidFill>
              <a:latin typeface="Times New Roman"/>
              <a:ea typeface="Times New Roman"/>
              <a:cs typeface="Times New Roman"/>
              <a:sym typeface="Times New Roman"/>
            </a:endParaRPr>
          </a:p>
        </p:txBody>
      </p:sp>
      <p:sp>
        <p:nvSpPr>
          <p:cNvPr id="543" name="Google Shape;54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44" name="Google Shape;544;p52: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latin typeface="Arial"/>
                <a:ea typeface="Arial"/>
                <a:cs typeface="Arial"/>
                <a:sym typeface="Arial"/>
              </a:rPr>
              <a:t>Another </a:t>
            </a:r>
            <a:r>
              <a:rPr lang="en-US" dirty="0">
                <a:latin typeface="Arial"/>
                <a:ea typeface="Arial"/>
                <a:cs typeface="Arial"/>
                <a:sym typeface="Arial"/>
              </a:rPr>
              <a:t>way to provide support to children with an IEP who </a:t>
            </a:r>
            <a:r>
              <a:rPr lang="en-US" dirty="0" smtClean="0">
                <a:latin typeface="Arial"/>
                <a:ea typeface="Arial"/>
                <a:cs typeface="Arial"/>
                <a:sym typeface="Arial"/>
              </a:rPr>
              <a:t>are enrolled </a:t>
            </a:r>
            <a:r>
              <a:rPr lang="en-US" dirty="0">
                <a:latin typeface="Arial"/>
                <a:ea typeface="Arial"/>
                <a:cs typeface="Arial"/>
                <a:sym typeface="Arial"/>
              </a:rPr>
              <a:t>in a general education classroom is using an itinerant model of collaboration. </a:t>
            </a: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 </a:t>
            </a:r>
          </a:p>
          <a:p>
            <a:pPr marL="0" lvl="0" indent="0" algn="l" rtl="0">
              <a:spcBef>
                <a:spcPts val="0"/>
              </a:spcBef>
              <a:spcAft>
                <a:spcPts val="0"/>
              </a:spcAft>
              <a:buNone/>
            </a:pPr>
            <a:r>
              <a:rPr lang="en-US" dirty="0" smtClean="0">
                <a:latin typeface="Arial"/>
                <a:ea typeface="Arial"/>
                <a:cs typeface="Arial"/>
                <a:sym typeface="Arial"/>
              </a:rPr>
              <a:t>In this model, </a:t>
            </a:r>
            <a:r>
              <a:rPr lang="en-US" dirty="0">
                <a:latin typeface="Arial"/>
                <a:ea typeface="Arial"/>
                <a:cs typeface="Arial"/>
                <a:sym typeface="Arial"/>
              </a:rPr>
              <a:t>the ECSE teacher may serve a caseload of up of up to 12 </a:t>
            </a:r>
            <a:r>
              <a:rPr lang="en-US" dirty="0" smtClean="0">
                <a:latin typeface="Arial"/>
                <a:ea typeface="Arial"/>
                <a:cs typeface="Arial"/>
                <a:sym typeface="Arial"/>
              </a:rPr>
              <a:t>children with IEPs according to Virginia regulations. </a:t>
            </a:r>
          </a:p>
          <a:p>
            <a:pPr marL="0" lvl="0" indent="0" algn="l" rtl="0">
              <a:spcBef>
                <a:spcPts val="0"/>
              </a:spcBef>
              <a:spcAft>
                <a:spcPts val="0"/>
              </a:spcAft>
              <a:buNone/>
            </a:pPr>
            <a:endParaRPr lang="en-US" dirty="0" smtClean="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latin typeface="Arial"/>
                <a:ea typeface="Arial"/>
                <a:cs typeface="Arial"/>
                <a:sym typeface="Arial"/>
              </a:rPr>
              <a:t>ECSE teacher travels to a variety of classes or programs to consult with Pre-K endorsed teachers and to provide direct services to individual children as needed.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latin typeface="Arial"/>
                <a:ea typeface="Arial"/>
                <a:cs typeface="Arial"/>
                <a:sym typeface="Arial"/>
              </a:rPr>
              <a:t>A good resource is </a:t>
            </a:r>
            <a:r>
              <a:rPr lang="en-US" i="1" dirty="0" smtClean="0">
                <a:latin typeface="Arial"/>
                <a:ea typeface="Arial"/>
                <a:cs typeface="Arial"/>
                <a:sym typeface="Arial"/>
              </a:rPr>
              <a:t>A Guide to Early Childhood Itinerant Services. </a:t>
            </a:r>
            <a:r>
              <a:rPr lang="en-US" i="0" dirty="0" smtClean="0">
                <a:solidFill>
                  <a:srgbClr val="FF0000"/>
                </a:solidFill>
                <a:latin typeface="Arial"/>
                <a:ea typeface="Arial"/>
                <a:cs typeface="Arial"/>
                <a:sym typeface="Arial"/>
              </a:rPr>
              <a:t>SOURCE?  </a:t>
            </a:r>
            <a:endParaRPr lang="en-US" i="0" dirty="0" smtClean="0">
              <a:solidFill>
                <a:srgbClr val="FF0000"/>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38053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Miles</a:t>
            </a:r>
            <a:r>
              <a:rPr lang="en-US" dirty="0"/>
              <a:t>’ parents did what we would have done. They never showed Miles the original photograph.</a:t>
            </a:r>
            <a:endParaRPr dirty="0"/>
          </a:p>
          <a:p>
            <a:pPr marL="0" lvl="0" indent="0" algn="l" rtl="0">
              <a:spcBef>
                <a:spcPts val="0"/>
              </a:spcBef>
              <a:spcAft>
                <a:spcPts val="0"/>
              </a:spcAft>
              <a:buNone/>
            </a:pPr>
            <a:r>
              <a:rPr lang="en-US" dirty="0"/>
              <a:t>They went to their school </a:t>
            </a:r>
            <a:r>
              <a:rPr lang="en-US" dirty="0" smtClean="0"/>
              <a:t>administration who </a:t>
            </a:r>
            <a:r>
              <a:rPr lang="en-US" dirty="0"/>
              <a:t>happily asked the </a:t>
            </a:r>
            <a:r>
              <a:rPr lang="en-US" dirty="0" smtClean="0"/>
              <a:t>photographer </a:t>
            </a:r>
            <a:r>
              <a:rPr lang="en-US" dirty="0"/>
              <a:t>to come back and re-take the picture. The school was very apologetic and </a:t>
            </a:r>
            <a:r>
              <a:rPr lang="en-US" dirty="0" smtClean="0"/>
              <a:t>agreed </a:t>
            </a:r>
            <a:r>
              <a:rPr lang="en-US" dirty="0"/>
              <a:t>that this was unacceptable.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Upon seeing the new photo, Miles exclaimed </a:t>
            </a:r>
            <a:r>
              <a:rPr lang="en-US" b="1" dirty="0"/>
              <a:t>“</a:t>
            </a:r>
            <a:r>
              <a:rPr lang="en-US" b="0" dirty="0"/>
              <a:t>Oh mommy! This is so nice!”</a:t>
            </a:r>
            <a:endParaRPr b="0"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Discussion: </a:t>
            </a:r>
            <a:endParaRPr dirty="0"/>
          </a:p>
          <a:p>
            <a:pPr marL="0" lvl="0" indent="0" algn="l" rtl="0">
              <a:spcBef>
                <a:spcPts val="0"/>
              </a:spcBef>
              <a:spcAft>
                <a:spcPts val="0"/>
              </a:spcAft>
              <a:buClr>
                <a:schemeClr val="dk1"/>
              </a:buClr>
              <a:buSzPts val="1200"/>
              <a:buFont typeface="Calibri"/>
              <a:buNone/>
            </a:pPr>
            <a:r>
              <a:rPr lang="en-US" b="0" i="1" dirty="0"/>
              <a:t>Why is this small act of inclusion so very important? </a:t>
            </a:r>
            <a:r>
              <a:rPr lang="en-US" b="0" i="0" dirty="0"/>
              <a:t>Well, the answer lies in the attitude construct and how our early perceptions lead to either attitudes of acceptance or attitudes of rejection.</a:t>
            </a:r>
            <a:endParaRPr b="0" i="0" dirty="0"/>
          </a:p>
          <a:p>
            <a:pPr marL="0" lvl="0" indent="0" algn="l" rtl="0">
              <a:spcBef>
                <a:spcPts val="0"/>
              </a:spcBef>
              <a:spcAft>
                <a:spcPts val="0"/>
              </a:spcAft>
              <a:buNone/>
            </a:pPr>
            <a:endParaRPr b="0" i="0" dirty="0" smtClean="0"/>
          </a:p>
          <a:p>
            <a:pPr marL="0" lvl="0" indent="0" algn="l" rtl="0">
              <a:spcBef>
                <a:spcPts val="0"/>
              </a:spcBef>
              <a:spcAft>
                <a:spcPts val="0"/>
              </a:spcAft>
              <a:buNone/>
            </a:pPr>
            <a:r>
              <a:rPr lang="en-US" b="0" i="0" dirty="0" smtClean="0"/>
              <a:t>One of the first steps in supporting peer relationships is to reflect on our own attitudes about diversity and inclusion and to recognize all the little ways that messages of acceptance are promoted in the class environment.</a:t>
            </a:r>
            <a:endParaRPr b="0" i="0" dirty="0" smtClean="0"/>
          </a:p>
          <a:p>
            <a:pPr marL="0" lvl="0" indent="0" algn="l" rtl="0">
              <a:spcBef>
                <a:spcPts val="0"/>
              </a:spcBef>
              <a:spcAft>
                <a:spcPts val="0"/>
              </a:spcAft>
              <a:buNone/>
            </a:pPr>
            <a:endParaRPr b="0" i="0" dirty="0" smtClean="0"/>
          </a:p>
          <a:p>
            <a:pPr marL="0" lvl="0" indent="0" algn="l" rtl="0">
              <a:spcBef>
                <a:spcPts val="0"/>
              </a:spcBef>
              <a:spcAft>
                <a:spcPts val="0"/>
              </a:spcAft>
              <a:buNone/>
            </a:pPr>
            <a:r>
              <a:rPr lang="en-US" b="0" i="0" dirty="0" smtClean="0"/>
              <a:t>Then, we turn our focus on identifying what and when to teach social skills that support social interactions and friendships.</a:t>
            </a:r>
            <a:endParaRPr b="0" i="0" dirty="0" smtClean="0"/>
          </a:p>
          <a:p>
            <a:pPr marL="0" lvl="0" indent="0" algn="l" rtl="0">
              <a:spcBef>
                <a:spcPts val="0"/>
              </a:spcBef>
              <a:spcAft>
                <a:spcPts val="0"/>
              </a:spcAft>
              <a:buNone/>
            </a:pPr>
            <a:endParaRPr dirty="0"/>
          </a:p>
          <a:p>
            <a:pPr marL="0" lvl="0" indent="0" algn="l" rtl="0">
              <a:spcBef>
                <a:spcPts val="0"/>
              </a:spcBef>
              <a:spcAft>
                <a:spcPts val="0"/>
              </a:spcAft>
              <a:buNone/>
            </a:pPr>
            <a:r>
              <a:rPr lang="en-US" dirty="0"/>
              <a:t>http://</a:t>
            </a:r>
            <a:r>
              <a:rPr lang="en-US" dirty="0" smtClean="0"/>
              <a:t>www.huffingtonpost.com/2013/06/21/miles-ambridge-retake-photo_n_3478937.html</a:t>
            </a: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80" name="Google Shape;18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547230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50</a:t>
            </a:fld>
            <a:endParaRPr sz="1200" b="0" i="0" u="none" strike="noStrike" cap="none">
              <a:solidFill>
                <a:schemeClr val="dk1"/>
              </a:solidFill>
              <a:latin typeface="Times New Roman"/>
              <a:ea typeface="Times New Roman"/>
              <a:cs typeface="Times New Roman"/>
              <a:sym typeface="Times New Roman"/>
            </a:endParaRPr>
          </a:p>
        </p:txBody>
      </p:sp>
      <p:sp>
        <p:nvSpPr>
          <p:cNvPr id="551" name="Google Shape;551;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52" name="Google Shape;552;p53: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latin typeface="Arial"/>
                <a:ea typeface="Arial"/>
                <a:cs typeface="Arial"/>
                <a:sym typeface="Arial"/>
              </a:rPr>
              <a:t>An </a:t>
            </a:r>
            <a:r>
              <a:rPr lang="en-US" dirty="0">
                <a:latin typeface="Arial"/>
                <a:ea typeface="Arial"/>
                <a:cs typeface="Arial"/>
                <a:sym typeface="Arial"/>
              </a:rPr>
              <a:t>itinerant </a:t>
            </a:r>
            <a:r>
              <a:rPr lang="en-US" dirty="0" smtClean="0">
                <a:latin typeface="Arial"/>
                <a:ea typeface="Arial"/>
                <a:cs typeface="Arial"/>
                <a:sym typeface="Arial"/>
              </a:rPr>
              <a:t>model </a:t>
            </a:r>
            <a:r>
              <a:rPr lang="en-US" dirty="0">
                <a:latin typeface="Arial"/>
                <a:ea typeface="Arial"/>
                <a:cs typeface="Arial"/>
                <a:sym typeface="Arial"/>
              </a:rPr>
              <a:t>of support would also require staff to plan together and determine what the child </a:t>
            </a:r>
            <a:r>
              <a:rPr lang="en-US" dirty="0" smtClean="0">
                <a:latin typeface="Arial"/>
                <a:ea typeface="Arial"/>
                <a:cs typeface="Arial"/>
                <a:sym typeface="Arial"/>
              </a:rPr>
              <a:t>needs. </a:t>
            </a: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Depending </a:t>
            </a:r>
            <a:r>
              <a:rPr lang="en-US" dirty="0">
                <a:latin typeface="Arial"/>
                <a:ea typeface="Arial"/>
                <a:cs typeface="Arial"/>
                <a:sym typeface="Arial"/>
              </a:rPr>
              <a:t>on what the child’s IEP indicates, this could mean direct services to the </a:t>
            </a:r>
            <a:r>
              <a:rPr lang="en-US" dirty="0" smtClean="0">
                <a:latin typeface="Arial"/>
                <a:ea typeface="Arial"/>
                <a:cs typeface="Arial"/>
                <a:sym typeface="Arial"/>
              </a:rPr>
              <a:t>child, </a:t>
            </a:r>
            <a:r>
              <a:rPr lang="en-US" dirty="0">
                <a:latin typeface="Arial"/>
                <a:ea typeface="Arial"/>
                <a:cs typeface="Arial"/>
                <a:sym typeface="Arial"/>
              </a:rPr>
              <a:t>consultation with the ECE </a:t>
            </a:r>
            <a:r>
              <a:rPr lang="en-US" dirty="0" smtClean="0">
                <a:latin typeface="Arial"/>
                <a:ea typeface="Arial"/>
                <a:cs typeface="Arial"/>
                <a:sym typeface="Arial"/>
              </a:rPr>
              <a:t>teacher, </a:t>
            </a:r>
            <a:r>
              <a:rPr lang="en-US" dirty="0">
                <a:latin typeface="Arial"/>
                <a:ea typeface="Arial"/>
                <a:cs typeface="Arial"/>
                <a:sym typeface="Arial"/>
              </a:rPr>
              <a:t>or both. </a:t>
            </a:r>
            <a:endParaRPr dirty="0"/>
          </a:p>
        </p:txBody>
      </p:sp>
    </p:spTree>
    <p:extLst>
      <p:ext uri="{BB962C8B-B14F-4D97-AF65-F5344CB8AC3E}">
        <p14:creationId xmlns:p14="http://schemas.microsoft.com/office/powerpoint/2010/main" val="42744380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1" name="Google Shape;51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Share </a:t>
            </a:r>
            <a:r>
              <a:rPr lang="en-US" dirty="0"/>
              <a:t>that is model is used when there are no general education preschool programs such as the Virginia Preschool Initiative </a:t>
            </a:r>
            <a:r>
              <a:rPr lang="en-US" dirty="0" smtClean="0"/>
              <a:t>(VPI</a:t>
            </a:r>
            <a:r>
              <a:rPr lang="en-US" dirty="0"/>
              <a:t>), Head Start (HS</a:t>
            </a:r>
            <a:r>
              <a:rPr lang="en-US" dirty="0" smtClean="0"/>
              <a:t>), </a:t>
            </a:r>
            <a:r>
              <a:rPr lang="en-US" dirty="0"/>
              <a:t>or a community preschool/childcare program available. </a:t>
            </a:r>
            <a:endParaRPr lang="en-US" dirty="0" smtClean="0"/>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latin typeface="Arial"/>
                <a:ea typeface="Arial"/>
                <a:cs typeface="Arial"/>
                <a:sym typeface="Arial"/>
              </a:rPr>
              <a:t>An ECSE classroom enrolls same-age peers without disabilities. To quality as a regular education class, at least 50% of the children should qualify as typically developing.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smtClean="0">
                <a:latin typeface="Arial"/>
                <a:ea typeface="Arial"/>
                <a:cs typeface="Arial"/>
                <a:sym typeface="Arial"/>
              </a:rPr>
              <a:t>Note: </a:t>
            </a:r>
            <a:r>
              <a:rPr lang="en-US" dirty="0" smtClean="0">
                <a:latin typeface="Arial"/>
                <a:ea typeface="Arial"/>
                <a:cs typeface="Arial"/>
                <a:sym typeface="Arial"/>
              </a:rPr>
              <a:t>Classroom is lead by an ECSE teacher and modifications will need to be made to the classroom and curriculum to address learning of children with varying abilities. Providing only a few children without disabilities </a:t>
            </a:r>
            <a:r>
              <a:rPr lang="en-US" i="1" dirty="0" smtClean="0">
                <a:latin typeface="Arial"/>
                <a:ea typeface="Arial"/>
                <a:cs typeface="Arial"/>
                <a:sym typeface="Arial"/>
              </a:rPr>
              <a:t>does not </a:t>
            </a:r>
            <a:r>
              <a:rPr lang="en-US" dirty="0" smtClean="0">
                <a:latin typeface="Arial"/>
                <a:ea typeface="Arial"/>
                <a:cs typeface="Arial"/>
                <a:sym typeface="Arial"/>
              </a:rPr>
              <a:t>provide for the intent of reverse inclusion.  </a:t>
            </a:r>
            <a:endParaRPr lang="en-US" dirty="0" smtClean="0"/>
          </a:p>
          <a:p>
            <a:pPr marL="0" lvl="0" indent="0" algn="l" rtl="0">
              <a:spcBef>
                <a:spcPts val="0"/>
              </a:spcBef>
              <a:spcAft>
                <a:spcPts val="0"/>
              </a:spcAft>
              <a:buNone/>
            </a:pPr>
            <a:endParaRPr dirty="0"/>
          </a:p>
        </p:txBody>
      </p:sp>
      <p:sp>
        <p:nvSpPr>
          <p:cNvPr id="512" name="Google Shape;512;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454485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9" name="Google Shape;51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For  </a:t>
            </a:r>
            <a:r>
              <a:rPr lang="en-US" dirty="0"/>
              <a:t>the reverse model to be considered a “general education </a:t>
            </a:r>
            <a:r>
              <a:rPr lang="en-US" dirty="0" smtClean="0"/>
              <a:t>class,” </a:t>
            </a:r>
            <a:r>
              <a:rPr lang="en-US" dirty="0"/>
              <a:t>there should be at least 50% of the children without disabilities</a:t>
            </a:r>
            <a:r>
              <a:rPr lang="en-US" dirty="0" smtClean="0"/>
              <a:t>. </a:t>
            </a:r>
            <a:r>
              <a:rPr lang="en-US" dirty="0"/>
              <a:t>Also</a:t>
            </a:r>
            <a:r>
              <a:rPr lang="en-US" dirty="0" smtClean="0"/>
              <a:t>, </a:t>
            </a:r>
            <a:r>
              <a:rPr lang="en-US" dirty="0"/>
              <a:t>over 50% will ensure there are enough </a:t>
            </a:r>
            <a:r>
              <a:rPr lang="en-US" dirty="0" smtClean="0"/>
              <a:t>children without </a:t>
            </a:r>
            <a:r>
              <a:rPr lang="en-US" dirty="0"/>
              <a:t>disabilities to </a:t>
            </a:r>
            <a:r>
              <a:rPr lang="en-US" dirty="0" smtClean="0"/>
              <a:t>have appropriate </a:t>
            </a:r>
            <a:r>
              <a:rPr lang="en-US" dirty="0"/>
              <a:t>role </a:t>
            </a:r>
            <a:r>
              <a:rPr lang="en-US" dirty="0" smtClean="0"/>
              <a:t>models.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smtClean="0"/>
              <a:t>Curriculum: </a:t>
            </a:r>
            <a:r>
              <a:rPr lang="en-US" dirty="0"/>
              <a:t>suggested use of </a:t>
            </a:r>
            <a:r>
              <a:rPr lang="en-US" dirty="0" smtClean="0"/>
              <a:t>a </a:t>
            </a:r>
            <a:r>
              <a:rPr lang="en-US" dirty="0"/>
              <a:t>quality curriculum that is being used in regular </a:t>
            </a:r>
            <a:r>
              <a:rPr lang="en-US" dirty="0" smtClean="0"/>
              <a:t>Pre-K </a:t>
            </a:r>
            <a:r>
              <a:rPr lang="en-US" dirty="0"/>
              <a:t>classes</a:t>
            </a:r>
            <a:r>
              <a:rPr lang="en-US" dirty="0" smtClean="0"/>
              <a:t>.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Also, use </a:t>
            </a:r>
            <a:r>
              <a:rPr lang="en-US" dirty="0"/>
              <a:t>of a </a:t>
            </a:r>
            <a:r>
              <a:rPr lang="en-US" dirty="0" smtClean="0"/>
              <a:t>curriculum-based assessment is recommended. </a:t>
            </a:r>
            <a:endParaRPr dirty="0"/>
          </a:p>
        </p:txBody>
      </p:sp>
      <p:sp>
        <p:nvSpPr>
          <p:cNvPr id="520" name="Google Shape;520;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52</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879815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53</a:t>
            </a:fld>
            <a:endParaRPr sz="1200" b="0" i="0" u="none" strike="noStrike" cap="none">
              <a:solidFill>
                <a:schemeClr val="dk1"/>
              </a:solidFill>
              <a:latin typeface="Times New Roman"/>
              <a:ea typeface="Times New Roman"/>
              <a:cs typeface="Times New Roman"/>
              <a:sym typeface="Times New Roman"/>
            </a:endParaRPr>
          </a:p>
        </p:txBody>
      </p:sp>
      <p:sp>
        <p:nvSpPr>
          <p:cNvPr id="559" name="Google Shape;55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0" name="Google Shape;560;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latin typeface="Arial"/>
                <a:ea typeface="Arial"/>
                <a:cs typeface="Arial"/>
                <a:sym typeface="Arial"/>
              </a:rPr>
              <a:t>Presenter has </a:t>
            </a:r>
            <a:r>
              <a:rPr lang="en-US" b="0" dirty="0" smtClean="0">
                <a:latin typeface="Arial"/>
                <a:ea typeface="Arial"/>
                <a:cs typeface="Arial"/>
                <a:sym typeface="Arial"/>
              </a:rPr>
              <a:t>the </a:t>
            </a:r>
            <a:r>
              <a:rPr lang="en-US" b="0" dirty="0">
                <a:latin typeface="Arial"/>
                <a:ea typeface="Arial"/>
                <a:cs typeface="Arial"/>
                <a:sym typeface="Arial"/>
              </a:rPr>
              <a:t>option of structuring this activity in several ways depending on the participants. </a:t>
            </a:r>
            <a:r>
              <a:rPr lang="en-US" b="0" dirty="0" smtClean="0">
                <a:latin typeface="Arial"/>
                <a:ea typeface="Arial"/>
                <a:cs typeface="Arial"/>
                <a:sym typeface="Arial"/>
              </a:rPr>
              <a:t>If </a:t>
            </a:r>
            <a:r>
              <a:rPr lang="en-US" b="0" dirty="0">
                <a:latin typeface="Arial"/>
                <a:ea typeface="Arial"/>
                <a:cs typeface="Arial"/>
                <a:sym typeface="Arial"/>
              </a:rPr>
              <a:t>you have individual participants from various </a:t>
            </a:r>
            <a:r>
              <a:rPr lang="en-US" b="0" dirty="0" smtClean="0">
                <a:latin typeface="Arial"/>
                <a:ea typeface="Arial"/>
                <a:cs typeface="Arial"/>
                <a:sym typeface="Arial"/>
              </a:rPr>
              <a:t>programs/schools/divisions, </a:t>
            </a:r>
            <a:r>
              <a:rPr lang="en-US" b="0" dirty="0">
                <a:latin typeface="Arial"/>
                <a:ea typeface="Arial"/>
                <a:cs typeface="Arial"/>
                <a:sym typeface="Arial"/>
              </a:rPr>
              <a:t>then </a:t>
            </a:r>
            <a:r>
              <a:rPr lang="en-US" b="0" dirty="0" smtClean="0">
                <a:latin typeface="Arial"/>
                <a:ea typeface="Arial"/>
                <a:cs typeface="Arial"/>
                <a:sym typeface="Arial"/>
              </a:rPr>
              <a:t>you could </a:t>
            </a:r>
            <a:r>
              <a:rPr lang="en-US" b="0" dirty="0">
                <a:latin typeface="Arial"/>
                <a:ea typeface="Arial"/>
                <a:cs typeface="Arial"/>
                <a:sym typeface="Arial"/>
              </a:rPr>
              <a:t>structure the activity to do the matrix individually around 1 </a:t>
            </a:r>
            <a:r>
              <a:rPr lang="en-US" b="0" dirty="0" smtClean="0">
                <a:latin typeface="Arial"/>
                <a:ea typeface="Arial"/>
                <a:cs typeface="Arial"/>
                <a:sym typeface="Arial"/>
              </a:rPr>
              <a:t>child. </a:t>
            </a:r>
            <a:r>
              <a:rPr lang="en-US" b="0" dirty="0">
                <a:latin typeface="Arial"/>
                <a:ea typeface="Arial"/>
                <a:cs typeface="Arial"/>
                <a:sym typeface="Arial"/>
              </a:rPr>
              <a:t>If participants are from one </a:t>
            </a:r>
            <a:r>
              <a:rPr lang="en-US" b="0" dirty="0" smtClean="0">
                <a:latin typeface="Arial"/>
                <a:ea typeface="Arial"/>
                <a:cs typeface="Arial"/>
                <a:sym typeface="Arial"/>
              </a:rPr>
              <a:t>program/school/division, they </a:t>
            </a:r>
            <a:r>
              <a:rPr lang="en-US" b="0" dirty="0">
                <a:latin typeface="Arial"/>
                <a:ea typeface="Arial"/>
                <a:cs typeface="Arial"/>
                <a:sym typeface="Arial"/>
              </a:rPr>
              <a:t>could complete as a team. </a:t>
            </a:r>
            <a:endParaRPr b="0" dirty="0"/>
          </a:p>
          <a:p>
            <a:pPr marL="0" lvl="0" indent="0" algn="l" rtl="0">
              <a:spcBef>
                <a:spcPts val="0"/>
              </a:spcBef>
              <a:spcAft>
                <a:spcPts val="0"/>
              </a:spcAft>
              <a:buNone/>
            </a:pPr>
            <a:endParaRPr b="0" dirty="0">
              <a:latin typeface="Arial"/>
              <a:ea typeface="Arial"/>
              <a:cs typeface="Arial"/>
              <a:sym typeface="Arial"/>
            </a:endParaRPr>
          </a:p>
          <a:p>
            <a:pPr marL="0" lvl="0" indent="0" algn="l" rtl="0">
              <a:spcBef>
                <a:spcPts val="0"/>
              </a:spcBef>
              <a:spcAft>
                <a:spcPts val="0"/>
              </a:spcAft>
              <a:buNone/>
            </a:pPr>
            <a:r>
              <a:rPr lang="en-US" b="0" dirty="0" smtClean="0">
                <a:latin typeface="Arial"/>
                <a:ea typeface="Arial"/>
                <a:cs typeface="Arial"/>
                <a:sym typeface="Arial"/>
              </a:rPr>
              <a:t>Before </a:t>
            </a:r>
            <a:r>
              <a:rPr lang="en-US" b="0" dirty="0">
                <a:latin typeface="Arial"/>
                <a:ea typeface="Arial"/>
                <a:cs typeface="Arial"/>
                <a:sym typeface="Arial"/>
              </a:rPr>
              <a:t>talking about Pros and </a:t>
            </a:r>
            <a:r>
              <a:rPr lang="en-US" b="0" dirty="0" smtClean="0">
                <a:latin typeface="Arial"/>
                <a:ea typeface="Arial"/>
                <a:cs typeface="Arial"/>
                <a:sym typeface="Arial"/>
              </a:rPr>
              <a:t>Cons, </a:t>
            </a:r>
            <a:r>
              <a:rPr lang="en-US" b="0" dirty="0">
                <a:latin typeface="Arial"/>
                <a:ea typeface="Arial"/>
                <a:cs typeface="Arial"/>
                <a:sym typeface="Arial"/>
              </a:rPr>
              <a:t>introduce participants to the </a:t>
            </a:r>
            <a:r>
              <a:rPr lang="en-US" b="0" i="1" dirty="0">
                <a:latin typeface="Arial"/>
                <a:ea typeface="Arial"/>
                <a:cs typeface="Arial"/>
                <a:sym typeface="Arial"/>
              </a:rPr>
              <a:t>Level of Support </a:t>
            </a:r>
            <a:r>
              <a:rPr lang="en-US" b="0" i="1" dirty="0" smtClean="0">
                <a:latin typeface="Arial"/>
                <a:ea typeface="Arial"/>
                <a:cs typeface="Arial"/>
                <a:sym typeface="Arial"/>
              </a:rPr>
              <a:t>Matrix</a:t>
            </a:r>
            <a:r>
              <a:rPr lang="en-US" b="0" dirty="0" smtClean="0">
                <a:latin typeface="Arial"/>
                <a:ea typeface="Arial"/>
                <a:cs typeface="Arial"/>
                <a:sym typeface="Arial"/>
              </a:rPr>
              <a:t>. Review </a:t>
            </a:r>
            <a:r>
              <a:rPr lang="en-US" b="0" dirty="0">
                <a:latin typeface="Arial"/>
                <a:ea typeface="Arial"/>
                <a:cs typeface="Arial"/>
                <a:sym typeface="Arial"/>
              </a:rPr>
              <a:t>the directions and complete the tool around 1 or more children. </a:t>
            </a:r>
            <a:r>
              <a:rPr lang="en-US" b="0" dirty="0" smtClean="0">
                <a:latin typeface="Arial"/>
                <a:ea typeface="Arial"/>
                <a:cs typeface="Arial"/>
                <a:sym typeface="Arial"/>
              </a:rPr>
              <a:t>See </a:t>
            </a:r>
            <a:r>
              <a:rPr lang="en-US" b="1" dirty="0">
                <a:latin typeface="Arial"/>
                <a:ea typeface="Arial"/>
                <a:cs typeface="Arial"/>
                <a:sym typeface="Arial"/>
              </a:rPr>
              <a:t>handouts</a:t>
            </a:r>
            <a:r>
              <a:rPr lang="en-US" b="0" dirty="0">
                <a:latin typeface="Arial"/>
                <a:ea typeface="Arial"/>
                <a:cs typeface="Arial"/>
                <a:sym typeface="Arial"/>
              </a:rPr>
              <a:t> in this module.  </a:t>
            </a:r>
            <a:endParaRPr b="0" dirty="0"/>
          </a:p>
          <a:p>
            <a:pPr marL="0" lvl="0" indent="0" algn="l" rtl="0">
              <a:spcBef>
                <a:spcPts val="0"/>
              </a:spcBef>
              <a:spcAft>
                <a:spcPts val="0"/>
              </a:spcAft>
              <a:buNone/>
            </a:pPr>
            <a:endParaRPr b="0"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Activity: </a:t>
            </a:r>
            <a:r>
              <a:rPr lang="en-US" dirty="0">
                <a:latin typeface="Arial"/>
                <a:ea typeface="Arial"/>
                <a:cs typeface="Arial"/>
                <a:sym typeface="Arial"/>
              </a:rPr>
              <a:t>Post flip chart paper on the wall with the inclusive options listed and a heading for pros and cons. </a:t>
            </a:r>
            <a:endParaRPr dirty="0"/>
          </a:p>
          <a:p>
            <a:pPr marL="0" lvl="0" indent="0" algn="l" rtl="0">
              <a:spcBef>
                <a:spcPts val="0"/>
              </a:spcBef>
              <a:spcAft>
                <a:spcPts val="0"/>
              </a:spcAft>
              <a:buNone/>
            </a:pPr>
            <a:r>
              <a:rPr lang="en-US" dirty="0" smtClean="0">
                <a:latin typeface="Arial"/>
                <a:ea typeface="Arial"/>
                <a:cs typeface="Arial"/>
                <a:sym typeface="Arial"/>
              </a:rPr>
              <a:t>Assign </a:t>
            </a:r>
            <a:r>
              <a:rPr lang="en-US" dirty="0">
                <a:latin typeface="Arial"/>
                <a:ea typeface="Arial"/>
                <a:cs typeface="Arial"/>
                <a:sym typeface="Arial"/>
              </a:rPr>
              <a:t>groups to the various options and tell them to list the pros and cons of each of the options.</a:t>
            </a:r>
            <a:endParaRPr dirty="0"/>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b="1" dirty="0" smtClean="0">
                <a:latin typeface="Arial"/>
                <a:ea typeface="Arial"/>
                <a:cs typeface="Arial"/>
                <a:sym typeface="Arial"/>
              </a:rPr>
              <a:t>Refer </a:t>
            </a:r>
            <a:r>
              <a:rPr lang="en-US" b="1" dirty="0">
                <a:latin typeface="Arial"/>
                <a:ea typeface="Arial"/>
                <a:cs typeface="Arial"/>
                <a:sym typeface="Arial"/>
              </a:rPr>
              <a:t>to Appendix N and O </a:t>
            </a:r>
            <a:r>
              <a:rPr lang="en-US" dirty="0">
                <a:latin typeface="Arial"/>
                <a:ea typeface="Arial"/>
                <a:cs typeface="Arial"/>
                <a:sym typeface="Arial"/>
              </a:rPr>
              <a:t>for the directions for using the </a:t>
            </a:r>
            <a:r>
              <a:rPr lang="en-US" dirty="0" smtClean="0">
                <a:latin typeface="Arial"/>
                <a:ea typeface="Arial"/>
                <a:cs typeface="Arial"/>
                <a:sym typeface="Arial"/>
              </a:rPr>
              <a:t>Levels. </a:t>
            </a:r>
            <a:endParaRPr dirty="0"/>
          </a:p>
          <a:p>
            <a:pPr marL="0" lvl="0" indent="0" algn="l" rtl="0">
              <a:spcBef>
                <a:spcPts val="0"/>
              </a:spcBef>
              <a:spcAft>
                <a:spcPts val="0"/>
              </a:spcAft>
              <a:buNone/>
            </a:pPr>
            <a:endParaRPr b="1" i="1" dirty="0">
              <a:latin typeface="Arial"/>
              <a:ea typeface="Arial"/>
              <a:cs typeface="Arial"/>
              <a:sym typeface="Arial"/>
            </a:endParaRPr>
          </a:p>
        </p:txBody>
      </p:sp>
    </p:spTree>
    <p:extLst>
      <p:ext uri="{BB962C8B-B14F-4D97-AF65-F5344CB8AC3E}">
        <p14:creationId xmlns:p14="http://schemas.microsoft.com/office/powerpoint/2010/main" val="14332887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54</a:t>
            </a:fld>
            <a:endParaRPr sz="1200" b="0" i="0" u="none" strike="noStrike" cap="none">
              <a:solidFill>
                <a:schemeClr val="dk1"/>
              </a:solidFill>
              <a:latin typeface="Times New Roman"/>
              <a:ea typeface="Times New Roman"/>
              <a:cs typeface="Times New Roman"/>
              <a:sym typeface="Times New Roman"/>
            </a:endParaRPr>
          </a:p>
        </p:txBody>
      </p:sp>
      <p:sp>
        <p:nvSpPr>
          <p:cNvPr id="566" name="Google Shape;566;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67" name="Google Shape;567;p55: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latin typeface="Arial"/>
                <a:ea typeface="Arial"/>
                <a:cs typeface="Arial"/>
                <a:sym typeface="Arial"/>
              </a:rPr>
              <a:t>The </a:t>
            </a:r>
            <a:r>
              <a:rPr lang="en-US" dirty="0">
                <a:latin typeface="Arial"/>
                <a:ea typeface="Arial"/>
                <a:cs typeface="Arial"/>
                <a:sym typeface="Arial"/>
              </a:rPr>
              <a:t>team should also determine how </a:t>
            </a:r>
            <a:r>
              <a:rPr lang="en-US" dirty="0" smtClean="0">
                <a:latin typeface="Arial"/>
                <a:ea typeface="Arial"/>
                <a:cs typeface="Arial"/>
                <a:sym typeface="Arial"/>
              </a:rPr>
              <a:t>it is </a:t>
            </a:r>
            <a:r>
              <a:rPr lang="en-US" dirty="0">
                <a:latin typeface="Arial"/>
                <a:ea typeface="Arial"/>
                <a:cs typeface="Arial"/>
                <a:sym typeface="Arial"/>
              </a:rPr>
              <a:t>going to evaluate </a:t>
            </a:r>
            <a:r>
              <a:rPr lang="en-US" dirty="0" smtClean="0">
                <a:latin typeface="Arial"/>
                <a:ea typeface="Arial"/>
                <a:cs typeface="Arial"/>
                <a:sym typeface="Arial"/>
              </a:rPr>
              <a:t>efforts in order to continue </a:t>
            </a:r>
            <a:r>
              <a:rPr lang="en-US" dirty="0">
                <a:latin typeface="Arial"/>
                <a:ea typeface="Arial"/>
                <a:cs typeface="Arial"/>
                <a:sym typeface="Arial"/>
              </a:rPr>
              <a:t>to do what works and avoid what doesn’t work. </a:t>
            </a:r>
            <a:endParaRPr lang="en-US" dirty="0" smtClean="0">
              <a:latin typeface="Arial"/>
              <a:ea typeface="Arial"/>
              <a:cs typeface="Arial"/>
              <a:sym typeface="Arial"/>
            </a:endParaRP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Evaluation </a:t>
            </a:r>
            <a:r>
              <a:rPr lang="en-US" dirty="0">
                <a:latin typeface="Arial"/>
                <a:ea typeface="Arial"/>
                <a:cs typeface="Arial"/>
                <a:sym typeface="Arial"/>
              </a:rPr>
              <a:t>should be one of the first items that the team thinks about.   </a:t>
            </a:r>
            <a:endParaRPr lang="en-US" dirty="0" smtClean="0">
              <a:latin typeface="Arial"/>
              <a:ea typeface="Arial"/>
              <a:cs typeface="Arial"/>
              <a:sym typeface="Arial"/>
            </a:endParaRP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An </a:t>
            </a:r>
            <a:r>
              <a:rPr lang="en-US" dirty="0">
                <a:latin typeface="Arial"/>
                <a:ea typeface="Arial"/>
                <a:cs typeface="Arial"/>
                <a:sym typeface="Arial"/>
              </a:rPr>
              <a:t>evaluation plan should be written and included in the action plan. </a:t>
            </a:r>
            <a:endParaRPr dirty="0"/>
          </a:p>
        </p:txBody>
      </p:sp>
    </p:spTree>
    <p:extLst>
      <p:ext uri="{BB962C8B-B14F-4D97-AF65-F5344CB8AC3E}">
        <p14:creationId xmlns:p14="http://schemas.microsoft.com/office/powerpoint/2010/main" val="39686995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55</a:t>
            </a:fld>
            <a:endParaRPr sz="1200" b="0" i="0" u="none" strike="noStrike" cap="none">
              <a:solidFill>
                <a:schemeClr val="dk1"/>
              </a:solidFill>
              <a:latin typeface="Times New Roman"/>
              <a:ea typeface="Times New Roman"/>
              <a:cs typeface="Times New Roman"/>
              <a:sym typeface="Times New Roman"/>
            </a:endParaRPr>
          </a:p>
        </p:txBody>
      </p:sp>
      <p:sp>
        <p:nvSpPr>
          <p:cNvPr id="573" name="Google Shape;57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74" name="Google Shape;574;p56: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latin typeface="Arial"/>
                <a:ea typeface="Arial"/>
                <a:cs typeface="Arial"/>
                <a:sym typeface="Arial"/>
              </a:rPr>
              <a:t>These </a:t>
            </a:r>
            <a:r>
              <a:rPr lang="en-US" dirty="0">
                <a:latin typeface="Arial"/>
                <a:ea typeface="Arial"/>
                <a:cs typeface="Arial"/>
                <a:sym typeface="Arial"/>
              </a:rPr>
              <a:t>questions can help guide the team in developing the action plan.  </a:t>
            </a:r>
            <a:endParaRPr lang="en-US" dirty="0" smtClean="0">
              <a:latin typeface="Arial"/>
              <a:ea typeface="Arial"/>
              <a:cs typeface="Arial"/>
              <a:sym typeface="Arial"/>
            </a:endParaRP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b="1" dirty="0" smtClean="0">
                <a:latin typeface="Arial"/>
                <a:ea typeface="Arial"/>
                <a:cs typeface="Arial"/>
                <a:sym typeface="Arial"/>
              </a:rPr>
              <a:t>Refe</a:t>
            </a:r>
            <a:r>
              <a:rPr lang="en-US" dirty="0" smtClean="0">
                <a:latin typeface="Arial"/>
                <a:ea typeface="Arial"/>
                <a:cs typeface="Arial"/>
                <a:sym typeface="Arial"/>
              </a:rPr>
              <a:t>r </a:t>
            </a:r>
            <a:r>
              <a:rPr lang="en-US" dirty="0">
                <a:latin typeface="Arial"/>
                <a:ea typeface="Arial"/>
                <a:cs typeface="Arial"/>
                <a:sym typeface="Arial"/>
              </a:rPr>
              <a:t>back to the </a:t>
            </a:r>
            <a:r>
              <a:rPr lang="en-US" b="1" dirty="0">
                <a:latin typeface="Arial"/>
                <a:ea typeface="Arial"/>
                <a:cs typeface="Arial"/>
                <a:sym typeface="Arial"/>
              </a:rPr>
              <a:t>BOQ</a:t>
            </a:r>
            <a:r>
              <a:rPr lang="en-US" dirty="0">
                <a:latin typeface="Arial"/>
                <a:ea typeface="Arial"/>
                <a:cs typeface="Arial"/>
                <a:sym typeface="Arial"/>
              </a:rPr>
              <a:t>s </a:t>
            </a:r>
            <a:r>
              <a:rPr lang="en-US" dirty="0" smtClean="0">
                <a:latin typeface="Arial"/>
                <a:ea typeface="Arial"/>
                <a:cs typeface="Arial"/>
                <a:sym typeface="Arial"/>
              </a:rPr>
              <a:t>- critical </a:t>
            </a:r>
            <a:r>
              <a:rPr lang="en-US" dirty="0">
                <a:latin typeface="Arial"/>
                <a:ea typeface="Arial"/>
                <a:cs typeface="Arial"/>
                <a:sym typeface="Arial"/>
              </a:rPr>
              <a:t>elements of </a:t>
            </a:r>
            <a:r>
              <a:rPr lang="en-US" dirty="0" smtClean="0">
                <a:latin typeface="Arial"/>
                <a:ea typeface="Arial"/>
                <a:cs typeface="Arial"/>
                <a:sym typeface="Arial"/>
              </a:rPr>
              <a:t>making </a:t>
            </a:r>
            <a:r>
              <a:rPr lang="en-US" dirty="0">
                <a:latin typeface="Arial"/>
                <a:ea typeface="Arial"/>
                <a:cs typeface="Arial"/>
                <a:sym typeface="Arial"/>
              </a:rPr>
              <a:t>data informed decisions, and evaluate implementation activities.  </a:t>
            </a:r>
            <a:endParaRPr dirty="0"/>
          </a:p>
        </p:txBody>
      </p:sp>
    </p:spTree>
    <p:extLst>
      <p:ext uri="{BB962C8B-B14F-4D97-AF65-F5344CB8AC3E}">
        <p14:creationId xmlns:p14="http://schemas.microsoft.com/office/powerpoint/2010/main" val="33616193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2" name="Google Shape;58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ECTA </a:t>
            </a:r>
            <a:r>
              <a:rPr lang="en-US" dirty="0"/>
              <a:t>document with survey results</a:t>
            </a:r>
            <a:endParaRPr dirty="0"/>
          </a:p>
          <a:p>
            <a:pPr marL="0" lvl="0" indent="0" algn="l" rtl="0">
              <a:spcBef>
                <a:spcPts val="0"/>
              </a:spcBef>
              <a:spcAft>
                <a:spcPts val="0"/>
              </a:spcAft>
              <a:buNone/>
            </a:pPr>
            <a:endParaRPr dirty="0"/>
          </a:p>
        </p:txBody>
      </p:sp>
      <p:sp>
        <p:nvSpPr>
          <p:cNvPr id="583" name="Google Shape;583;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56</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635332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4e2c0c64cb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4e2c0c64cb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g4e2c0c64cb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59</a:t>
            </a:fld>
            <a:endParaRPr/>
          </a:p>
        </p:txBody>
      </p:sp>
    </p:spTree>
    <p:extLst>
      <p:ext uri="{BB962C8B-B14F-4D97-AF65-F5344CB8AC3E}">
        <p14:creationId xmlns:p14="http://schemas.microsoft.com/office/powerpoint/2010/main" val="2517702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6</a:t>
            </a:fld>
            <a:endParaRPr sz="1200" b="0" i="0" u="none" strike="noStrike" cap="none">
              <a:solidFill>
                <a:schemeClr val="dk1"/>
              </a:solidFill>
              <a:latin typeface="Times New Roman"/>
              <a:ea typeface="Times New Roman"/>
              <a:cs typeface="Times New Roman"/>
              <a:sym typeface="Times New Roman"/>
            </a:endParaRPr>
          </a:p>
        </p:txBody>
      </p:sp>
      <p:sp>
        <p:nvSpPr>
          <p:cNvPr id="188" name="Google Shape;18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89" name="Google Shape;189;p6: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en-US" b="1" dirty="0"/>
              <a:t>Activity:</a:t>
            </a:r>
            <a:endParaRPr dirty="0"/>
          </a:p>
          <a:p>
            <a:pPr marL="0" lvl="0" indent="0" algn="l" rtl="0">
              <a:lnSpc>
                <a:spcPct val="110000"/>
              </a:lnSpc>
              <a:spcBef>
                <a:spcPts val="0"/>
              </a:spcBef>
              <a:spcAft>
                <a:spcPts val="0"/>
              </a:spcAft>
              <a:buNone/>
            </a:pPr>
            <a:r>
              <a:rPr lang="en-US" b="1" dirty="0"/>
              <a:t>Length of time: </a:t>
            </a:r>
            <a:r>
              <a:rPr lang="en-US" dirty="0"/>
              <a:t>10-20 minutes</a:t>
            </a:r>
            <a:endParaRPr dirty="0"/>
          </a:p>
          <a:p>
            <a:pPr marL="0" lvl="0" indent="0" algn="l" rtl="0">
              <a:lnSpc>
                <a:spcPct val="110000"/>
              </a:lnSpc>
              <a:spcBef>
                <a:spcPts val="0"/>
              </a:spcBef>
              <a:spcAft>
                <a:spcPts val="0"/>
              </a:spcAft>
              <a:buNone/>
            </a:pPr>
            <a:r>
              <a:rPr lang="en-US" b="1" dirty="0"/>
              <a:t>Use handout</a:t>
            </a:r>
            <a:r>
              <a:rPr lang="en-US" dirty="0"/>
              <a:t>: </a:t>
            </a:r>
            <a:r>
              <a:rPr lang="en-US" i="1" dirty="0"/>
              <a:t>Is this inclusive?</a:t>
            </a:r>
            <a:endParaRPr dirty="0"/>
          </a:p>
          <a:p>
            <a:pPr marL="0" lvl="0" indent="0" algn="l" rtl="0">
              <a:lnSpc>
                <a:spcPct val="110000"/>
              </a:lnSpc>
              <a:spcBef>
                <a:spcPts val="0"/>
              </a:spcBef>
              <a:spcAft>
                <a:spcPts val="0"/>
              </a:spcAft>
              <a:buNone/>
            </a:pPr>
            <a:r>
              <a:rPr lang="en-US" dirty="0"/>
              <a:t>Presenter has the option of breaking participants into small groups or completing with the whole group. </a:t>
            </a:r>
            <a:endParaRPr dirty="0"/>
          </a:p>
          <a:p>
            <a:pPr marL="0" lvl="0" indent="0" algn="l" rtl="0">
              <a:lnSpc>
                <a:spcPct val="110000"/>
              </a:lnSpc>
              <a:spcBef>
                <a:spcPts val="0"/>
              </a:spcBef>
              <a:spcAft>
                <a:spcPts val="0"/>
              </a:spcAft>
              <a:buNone/>
            </a:pPr>
            <a:endParaRPr dirty="0"/>
          </a:p>
          <a:p>
            <a:pPr marL="0" lvl="0" indent="0" algn="l" rtl="0">
              <a:lnSpc>
                <a:spcPct val="110000"/>
              </a:lnSpc>
              <a:spcBef>
                <a:spcPts val="0"/>
              </a:spcBef>
              <a:spcAft>
                <a:spcPts val="0"/>
              </a:spcAft>
              <a:buNone/>
            </a:pPr>
            <a:r>
              <a:rPr lang="en-US" dirty="0"/>
              <a:t>Examples of non-inclusive </a:t>
            </a:r>
            <a:r>
              <a:rPr lang="en-US" dirty="0" smtClean="0"/>
              <a:t>practices:</a:t>
            </a:r>
          </a:p>
          <a:p>
            <a:pPr marL="0" lvl="0" indent="0" algn="l" rtl="0">
              <a:lnSpc>
                <a:spcPct val="110000"/>
              </a:lnSpc>
              <a:spcBef>
                <a:spcPts val="0"/>
              </a:spcBef>
              <a:spcAft>
                <a:spcPts val="0"/>
              </a:spcAft>
              <a:buNone/>
            </a:pPr>
            <a:r>
              <a:rPr lang="en-US" dirty="0" smtClean="0"/>
              <a:t>	Dumping </a:t>
            </a:r>
            <a:r>
              <a:rPr lang="en-US" dirty="0"/>
              <a:t>students with disabilities</a:t>
            </a:r>
            <a:endParaRPr dirty="0"/>
          </a:p>
          <a:p>
            <a:pPr marL="0" lvl="0" indent="0" algn="l" rtl="0">
              <a:lnSpc>
                <a:spcPct val="110000"/>
              </a:lnSpc>
              <a:spcBef>
                <a:spcPts val="0"/>
              </a:spcBef>
              <a:spcAft>
                <a:spcPts val="0"/>
              </a:spcAft>
              <a:buNone/>
            </a:pPr>
            <a:r>
              <a:rPr lang="en-US" dirty="0" smtClean="0"/>
              <a:t>	Grouping </a:t>
            </a:r>
            <a:r>
              <a:rPr lang="en-US" dirty="0"/>
              <a:t>by ability level</a:t>
            </a:r>
            <a:endParaRPr dirty="0"/>
          </a:p>
          <a:p>
            <a:pPr marL="0" lvl="0" indent="0" algn="l" rtl="0">
              <a:lnSpc>
                <a:spcPct val="110000"/>
              </a:lnSpc>
              <a:spcBef>
                <a:spcPts val="0"/>
              </a:spcBef>
              <a:spcAft>
                <a:spcPts val="0"/>
              </a:spcAft>
              <a:buNone/>
            </a:pPr>
            <a:r>
              <a:rPr lang="en-US" dirty="0" smtClean="0"/>
              <a:t>	Cutting </a:t>
            </a:r>
            <a:r>
              <a:rPr lang="en-US" dirty="0"/>
              <a:t>back on special education services</a:t>
            </a:r>
            <a:endParaRPr dirty="0"/>
          </a:p>
          <a:p>
            <a:pPr marL="0" lvl="0" indent="0" algn="l" rtl="0">
              <a:lnSpc>
                <a:spcPct val="110000"/>
              </a:lnSpc>
              <a:spcBef>
                <a:spcPts val="0"/>
              </a:spcBef>
              <a:spcAft>
                <a:spcPts val="0"/>
              </a:spcAft>
              <a:buNone/>
            </a:pPr>
            <a:r>
              <a:rPr lang="en-US" dirty="0" smtClean="0"/>
              <a:t>	Expecting </a:t>
            </a:r>
            <a:r>
              <a:rPr lang="en-US" dirty="0"/>
              <a:t>e</a:t>
            </a:r>
            <a:r>
              <a:rPr lang="en-US" dirty="0" smtClean="0"/>
              <a:t>arly childhood education </a:t>
            </a:r>
            <a:r>
              <a:rPr lang="en-US" dirty="0"/>
              <a:t>staff to teach without support</a:t>
            </a:r>
            <a:endParaRPr dirty="0"/>
          </a:p>
          <a:p>
            <a:pPr marL="0" lvl="0" indent="0" algn="l" rtl="0">
              <a:lnSpc>
                <a:spcPct val="110000"/>
              </a:lnSpc>
              <a:spcBef>
                <a:spcPts val="0"/>
              </a:spcBef>
              <a:spcAft>
                <a:spcPts val="0"/>
              </a:spcAft>
              <a:buNone/>
            </a:pPr>
            <a:r>
              <a:rPr lang="en-US" dirty="0" smtClean="0"/>
              <a:t>	Identifying </a:t>
            </a:r>
            <a:r>
              <a:rPr lang="en-US" dirty="0"/>
              <a:t>children by their disabilities</a:t>
            </a:r>
            <a:endParaRPr dirty="0"/>
          </a:p>
          <a:p>
            <a:pPr marL="0" lvl="0" indent="0" algn="l" rtl="0">
              <a:lnSpc>
                <a:spcPct val="110000"/>
              </a:lnSpc>
              <a:spcBef>
                <a:spcPts val="0"/>
              </a:spcBef>
              <a:spcAft>
                <a:spcPts val="0"/>
              </a:spcAft>
              <a:buNone/>
            </a:pPr>
            <a:r>
              <a:rPr lang="en-US" dirty="0" smtClean="0"/>
              <a:t>	Separating </a:t>
            </a:r>
            <a:r>
              <a:rPr lang="en-US" dirty="0"/>
              <a:t>children with disabilities</a:t>
            </a:r>
            <a:endParaRPr dirty="0"/>
          </a:p>
          <a:p>
            <a:pPr marL="0" lvl="0" indent="0" algn="l" rtl="0">
              <a:lnSpc>
                <a:spcPct val="110000"/>
              </a:lnSpc>
              <a:spcBef>
                <a:spcPts val="0"/>
              </a:spcBef>
              <a:spcAft>
                <a:spcPts val="0"/>
              </a:spcAft>
              <a:buNone/>
            </a:pPr>
            <a:r>
              <a:rPr lang="en-US" dirty="0" smtClean="0"/>
              <a:t>	Providing pull-out </a:t>
            </a:r>
            <a:r>
              <a:rPr lang="en-US" dirty="0"/>
              <a:t>related services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smtClean="0"/>
              <a:t>On </a:t>
            </a:r>
            <a:r>
              <a:rPr lang="en-US" dirty="0"/>
              <a:t>the other hand, being inclusive does not mean these things.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must remember that special education is a service, not</a:t>
            </a:r>
            <a:r>
              <a:rPr lang="en-US" dirty="0">
                <a:latin typeface="Arial"/>
                <a:ea typeface="Arial"/>
                <a:cs typeface="Arial"/>
                <a:sym typeface="Arial"/>
              </a:rPr>
              <a:t> a place, and that we must provide services to young children with disabilities according to their ISFP or IEP.</a:t>
            </a:r>
            <a:endParaRPr dirty="0"/>
          </a:p>
        </p:txBody>
      </p:sp>
    </p:spTree>
    <p:extLst>
      <p:ext uri="{BB962C8B-B14F-4D97-AF65-F5344CB8AC3E}">
        <p14:creationId xmlns:p14="http://schemas.microsoft.com/office/powerpoint/2010/main" val="1010689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latin typeface="Arial"/>
                <a:ea typeface="Arial"/>
                <a:cs typeface="Arial"/>
                <a:sym typeface="Arial"/>
              </a:rPr>
              <a:t>Share </a:t>
            </a:r>
            <a:r>
              <a:rPr lang="en-US" dirty="0">
                <a:latin typeface="Arial"/>
                <a:ea typeface="Arial"/>
                <a:cs typeface="Arial"/>
                <a:sym typeface="Arial"/>
              </a:rPr>
              <a:t>with the participants that </a:t>
            </a:r>
            <a:r>
              <a:rPr lang="en-US" dirty="0" smtClean="0">
                <a:latin typeface="Arial"/>
                <a:ea typeface="Arial"/>
                <a:cs typeface="Arial"/>
                <a:sym typeface="Arial"/>
              </a:rPr>
              <a:t>“inclusive” </a:t>
            </a:r>
            <a:r>
              <a:rPr lang="en-US" dirty="0">
                <a:latin typeface="Arial"/>
                <a:ea typeface="Arial"/>
                <a:cs typeface="Arial"/>
                <a:sym typeface="Arial"/>
              </a:rPr>
              <a:t>refers to a value that we hold for our young students. This is a value that involves our commitment to have inclusive communities where families with young children with and without disabilities live and interact daily. They go to the same stores, use the same playgrounds, attend the same community activities, attend the same churches, and GO TO THE SAME SCHOOLS. A value to support “all” means we all assume the responsibility for providing educational opportunities for our young children </a:t>
            </a:r>
            <a:r>
              <a:rPr lang="en-US" dirty="0" smtClean="0">
                <a:latin typeface="Arial"/>
                <a:ea typeface="Arial"/>
                <a:cs typeface="Arial"/>
                <a:sym typeface="Arial"/>
              </a:rPr>
              <a:t>- </a:t>
            </a:r>
            <a:r>
              <a:rPr lang="en-US" dirty="0">
                <a:latin typeface="Arial"/>
                <a:ea typeface="Arial"/>
                <a:cs typeface="Arial"/>
                <a:sym typeface="Arial"/>
              </a:rPr>
              <a:t>not just one program such as early childhood special education. It refers to a commitment to provide specialized instruction when needed that facilitates friendships, fosters self-control, and teaches all children within the context of natural routines.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In order to truly </a:t>
            </a:r>
            <a:r>
              <a:rPr lang="en-US" dirty="0" smtClean="0">
                <a:latin typeface="Arial"/>
                <a:ea typeface="Arial"/>
                <a:cs typeface="Arial"/>
                <a:sym typeface="Arial"/>
              </a:rPr>
              <a:t>include </a:t>
            </a:r>
            <a:r>
              <a:rPr lang="en-US" dirty="0">
                <a:latin typeface="Arial"/>
                <a:ea typeface="Arial"/>
                <a:cs typeface="Arial"/>
                <a:sym typeface="Arial"/>
              </a:rPr>
              <a:t>children with disabilities, teachers, parents, administrators, and related service personnel must collaborate. Not just in name but in reality. It takes individuals working, communicating, and problem solving together to successfully include children with disabilities. Policies that support collaboration have to be in place at the school and division levels. Teachers share responsibility for all children. It is not “mine” and “yours.” All adults in the classroom facilitate friendships and teach within the routine. Again, this takes collaboration. </a:t>
            </a:r>
            <a:endParaRPr dirty="0"/>
          </a:p>
        </p:txBody>
      </p:sp>
      <p:sp>
        <p:nvSpPr>
          <p:cNvPr id="196" name="Google Shape;19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7</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869814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8</a:t>
            </a:fld>
            <a:endParaRPr sz="1200" b="0" i="0" u="none" strike="noStrike" cap="none">
              <a:solidFill>
                <a:schemeClr val="dk1"/>
              </a:solidFill>
              <a:latin typeface="Times New Roman"/>
              <a:ea typeface="Times New Roman"/>
              <a:cs typeface="Times New Roman"/>
              <a:sym typeface="Times New Roman"/>
            </a:endParaRPr>
          </a:p>
        </p:txBody>
      </p:sp>
      <p:sp>
        <p:nvSpPr>
          <p:cNvPr id="202" name="Google Shape;2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3" name="Google Shape;20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Asking </a:t>
            </a:r>
            <a:r>
              <a:rPr lang="en-US" dirty="0"/>
              <a:t>whether inclusion is a good idea is like asking whether Tuesday is a good idea. We’ve all had good Tuesdays and bad Tuesdays. It all depends on what we make of Tuesday or any other day of the week.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Many of the criticisms of inclusion have missed the real meaning of the concept. The principle simply means that when a school division educates a child with a disability, it should do so in a way that least limits or restricts the child’s opportunities to be near and interact with children without disabilities and to have access to the general education curriculum. It does not mean </a:t>
            </a:r>
            <a:r>
              <a:rPr lang="en-US" dirty="0" smtClean="0"/>
              <a:t>to do </a:t>
            </a:r>
            <a:r>
              <a:rPr lang="en-US" dirty="0"/>
              <a:t>away with special services. </a:t>
            </a:r>
            <a:endParaRPr dirty="0"/>
          </a:p>
          <a:p>
            <a:pPr marL="0" lvl="0" indent="0" algn="l" rtl="0">
              <a:spcBef>
                <a:spcPts val="0"/>
              </a:spcBef>
              <a:spcAft>
                <a:spcPts val="0"/>
              </a:spcAft>
              <a:buNone/>
            </a:pPr>
            <a:r>
              <a:rPr lang="en-US" dirty="0"/>
              <a:t/>
            </a:r>
            <a:br>
              <a:rPr lang="en-US" dirty="0"/>
            </a:br>
            <a:r>
              <a:rPr lang="en-US" dirty="0"/>
              <a:t>Critics of inclusion have been able to point to some bad examples and say, “See, it doesn’t work.” But just as no one would propose doing away with Tuesdays when a bad one occurs, no one should question the value of </a:t>
            </a:r>
            <a:r>
              <a:rPr lang="en-US" dirty="0" smtClean="0"/>
              <a:t>inclusion </a:t>
            </a:r>
            <a:r>
              <a:rPr lang="en-US" dirty="0"/>
              <a:t>because of a bad </a:t>
            </a:r>
            <a:r>
              <a:rPr lang="en-US" dirty="0" smtClean="0"/>
              <a:t>experience.</a:t>
            </a:r>
          </a:p>
          <a:p>
            <a:pPr marL="0" lvl="0" indent="0" algn="l" rtl="0">
              <a:spcBef>
                <a:spcPts val="0"/>
              </a:spcBef>
              <a:spcAft>
                <a:spcPts val="0"/>
              </a:spcAft>
              <a:buNone/>
            </a:pPr>
            <a:endParaRPr dirty="0"/>
          </a:p>
          <a:p>
            <a:pPr marL="0" lvl="0" indent="0" algn="l" rtl="0">
              <a:spcBef>
                <a:spcPts val="0"/>
              </a:spcBef>
              <a:spcAft>
                <a:spcPts val="0"/>
              </a:spcAft>
              <a:buNone/>
            </a:pPr>
            <a:r>
              <a:rPr lang="en-US" dirty="0"/>
              <a:t>Let’s look at other rationales for inclusive practices.</a:t>
            </a:r>
            <a:endParaRPr dirty="0"/>
          </a:p>
        </p:txBody>
      </p:sp>
    </p:spTree>
    <p:extLst>
      <p:ext uri="{BB962C8B-B14F-4D97-AF65-F5344CB8AC3E}">
        <p14:creationId xmlns:p14="http://schemas.microsoft.com/office/powerpoint/2010/main" val="4032647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 name="Google Shape;20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smtClean="0"/>
              <a:t>Everyone </a:t>
            </a:r>
            <a:r>
              <a:rPr lang="en-US" i="1" dirty="0"/>
              <a:t>is </a:t>
            </a:r>
            <a:r>
              <a:rPr lang="en-US" i="1" dirty="0" smtClean="0"/>
              <a:t>Welcome </a:t>
            </a:r>
            <a:r>
              <a:rPr lang="en-US" dirty="0" smtClean="0"/>
              <a:t>- </a:t>
            </a:r>
            <a:r>
              <a:rPr lang="en-US" u="sng" dirty="0" smtClean="0">
                <a:solidFill>
                  <a:schemeClr val="hlink"/>
                </a:solidFill>
                <a:hlinkClick r:id="rId3"/>
              </a:rPr>
              <a:t>https</a:t>
            </a:r>
            <a:r>
              <a:rPr lang="en-US" u="sng" dirty="0">
                <a:solidFill>
                  <a:schemeClr val="hlink"/>
                </a:solidFill>
                <a:hlinkClick r:id="rId3"/>
              </a:rPr>
              <a:t>://www.youtube.com/watch?v=1MJrRvpjB1I</a:t>
            </a:r>
            <a:endParaRPr dirty="0"/>
          </a:p>
        </p:txBody>
      </p:sp>
      <p:sp>
        <p:nvSpPr>
          <p:cNvPr id="210" name="Google Shape;21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3688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lstStyle>
            <a:lvl1pPr lvl="0" algn="ctr" rtl="0">
              <a:lnSpc>
                <a:spcPct val="100000"/>
              </a:lnSpc>
              <a:spcBef>
                <a:spcPts val="0"/>
              </a:spcBef>
              <a:spcAft>
                <a:spcPts val="0"/>
              </a:spcAft>
              <a:buSzPts val="6900"/>
              <a:buNone/>
              <a:defRPr sz="6900"/>
            </a:lvl1pPr>
            <a:lvl2pPr lvl="1" algn="ctr" rtl="0">
              <a:lnSpc>
                <a:spcPct val="100000"/>
              </a:lnSpc>
              <a:spcBef>
                <a:spcPts val="0"/>
              </a:spcBef>
              <a:spcAft>
                <a:spcPts val="0"/>
              </a:spcAft>
              <a:buSzPts val="6900"/>
              <a:buNone/>
              <a:defRPr sz="6900"/>
            </a:lvl2pPr>
            <a:lvl3pPr lvl="2" algn="ctr" rtl="0">
              <a:lnSpc>
                <a:spcPct val="100000"/>
              </a:lnSpc>
              <a:spcBef>
                <a:spcPts val="0"/>
              </a:spcBef>
              <a:spcAft>
                <a:spcPts val="0"/>
              </a:spcAft>
              <a:buSzPts val="6900"/>
              <a:buNone/>
              <a:defRPr sz="6900"/>
            </a:lvl3pPr>
            <a:lvl4pPr lvl="3" algn="ctr" rtl="0">
              <a:lnSpc>
                <a:spcPct val="100000"/>
              </a:lnSpc>
              <a:spcBef>
                <a:spcPts val="0"/>
              </a:spcBef>
              <a:spcAft>
                <a:spcPts val="0"/>
              </a:spcAft>
              <a:buSzPts val="6900"/>
              <a:buNone/>
              <a:defRPr sz="6900"/>
            </a:lvl4pPr>
            <a:lvl5pPr lvl="4" algn="ctr" rtl="0">
              <a:lnSpc>
                <a:spcPct val="100000"/>
              </a:lnSpc>
              <a:spcBef>
                <a:spcPts val="0"/>
              </a:spcBef>
              <a:spcAft>
                <a:spcPts val="0"/>
              </a:spcAft>
              <a:buSzPts val="6900"/>
              <a:buNone/>
              <a:defRPr sz="6900"/>
            </a:lvl5pPr>
            <a:lvl6pPr lvl="5" algn="ctr" rtl="0">
              <a:lnSpc>
                <a:spcPct val="100000"/>
              </a:lnSpc>
              <a:spcBef>
                <a:spcPts val="0"/>
              </a:spcBef>
              <a:spcAft>
                <a:spcPts val="0"/>
              </a:spcAft>
              <a:buSzPts val="6900"/>
              <a:buNone/>
              <a:defRPr sz="6900"/>
            </a:lvl6pPr>
            <a:lvl7pPr lvl="6" algn="ctr" rtl="0">
              <a:lnSpc>
                <a:spcPct val="100000"/>
              </a:lnSpc>
              <a:spcBef>
                <a:spcPts val="0"/>
              </a:spcBef>
              <a:spcAft>
                <a:spcPts val="0"/>
              </a:spcAft>
              <a:buSzPts val="6900"/>
              <a:buNone/>
              <a:defRPr sz="6900"/>
            </a:lvl7pPr>
            <a:lvl8pPr lvl="7" algn="ctr" rtl="0">
              <a:lnSpc>
                <a:spcPct val="100000"/>
              </a:lnSpc>
              <a:spcBef>
                <a:spcPts val="0"/>
              </a:spcBef>
              <a:spcAft>
                <a:spcPts val="0"/>
              </a:spcAft>
              <a:buSzPts val="6900"/>
              <a:buNone/>
              <a:defRPr sz="6900"/>
            </a:lvl8pPr>
            <a:lvl9pPr lvl="8" algn="ctr" rtl="0">
              <a:lnSpc>
                <a:spcPct val="100000"/>
              </a:lnSpc>
              <a:spcBef>
                <a:spcPts val="0"/>
              </a:spcBef>
              <a:spcAft>
                <a:spcPts val="0"/>
              </a:spcAft>
              <a:buSzPts val="6900"/>
              <a:buNone/>
              <a:defRPr sz="6900"/>
            </a:lvl9pPr>
          </a:lstStyle>
          <a:p>
            <a:endParaRPr/>
          </a:p>
        </p:txBody>
      </p:sp>
      <p:sp>
        <p:nvSpPr>
          <p:cNvPr id="90" name="Google Shape;90;p14"/>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91" name="Google Shape;91;p1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p:cSld name="SECTION_HEADER_1">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94" name="Google Shape;94;p1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2100"/>
              </a:spcBef>
              <a:spcAft>
                <a:spcPts val="0"/>
              </a:spcAft>
              <a:buClr>
                <a:srgbClr val="888888"/>
              </a:buClr>
              <a:buSzPts val="2000"/>
              <a:buNone/>
              <a:defRPr sz="2000">
                <a:solidFill>
                  <a:srgbClr val="888888"/>
                </a:solidFill>
              </a:defRPr>
            </a:lvl2pPr>
            <a:lvl3pPr marL="1371600" lvl="2" indent="-228600" algn="l" rtl="0">
              <a:lnSpc>
                <a:spcPct val="90000"/>
              </a:lnSpc>
              <a:spcBef>
                <a:spcPts val="2100"/>
              </a:spcBef>
              <a:spcAft>
                <a:spcPts val="0"/>
              </a:spcAft>
              <a:buClr>
                <a:srgbClr val="888888"/>
              </a:buClr>
              <a:buSzPts val="1800"/>
              <a:buNone/>
              <a:defRPr sz="1800">
                <a:solidFill>
                  <a:srgbClr val="888888"/>
                </a:solidFill>
              </a:defRPr>
            </a:lvl3pPr>
            <a:lvl4pPr marL="1828800" lvl="3" indent="-228600" algn="l" rtl="0">
              <a:lnSpc>
                <a:spcPct val="90000"/>
              </a:lnSpc>
              <a:spcBef>
                <a:spcPts val="2100"/>
              </a:spcBef>
              <a:spcAft>
                <a:spcPts val="0"/>
              </a:spcAft>
              <a:buClr>
                <a:srgbClr val="888888"/>
              </a:buClr>
              <a:buSzPts val="1600"/>
              <a:buNone/>
              <a:defRPr sz="1600">
                <a:solidFill>
                  <a:srgbClr val="888888"/>
                </a:solidFill>
              </a:defRPr>
            </a:lvl4pPr>
            <a:lvl5pPr marL="2286000" lvl="4" indent="-228600" algn="l" rtl="0">
              <a:lnSpc>
                <a:spcPct val="90000"/>
              </a:lnSpc>
              <a:spcBef>
                <a:spcPts val="2100"/>
              </a:spcBef>
              <a:spcAft>
                <a:spcPts val="0"/>
              </a:spcAft>
              <a:buClr>
                <a:srgbClr val="888888"/>
              </a:buClr>
              <a:buSzPts val="1600"/>
              <a:buNone/>
              <a:defRPr sz="1600">
                <a:solidFill>
                  <a:srgbClr val="888888"/>
                </a:solidFill>
              </a:defRPr>
            </a:lvl5pPr>
            <a:lvl6pPr marL="2743200" lvl="5" indent="-228600" algn="l" rtl="0">
              <a:lnSpc>
                <a:spcPct val="90000"/>
              </a:lnSpc>
              <a:spcBef>
                <a:spcPts val="2100"/>
              </a:spcBef>
              <a:spcAft>
                <a:spcPts val="0"/>
              </a:spcAft>
              <a:buClr>
                <a:srgbClr val="888888"/>
              </a:buClr>
              <a:buSzPts val="1600"/>
              <a:buNone/>
              <a:defRPr sz="1600">
                <a:solidFill>
                  <a:srgbClr val="888888"/>
                </a:solidFill>
              </a:defRPr>
            </a:lvl6pPr>
            <a:lvl7pPr marL="3200400" lvl="6" indent="-228600" algn="l" rtl="0">
              <a:lnSpc>
                <a:spcPct val="90000"/>
              </a:lnSpc>
              <a:spcBef>
                <a:spcPts val="2100"/>
              </a:spcBef>
              <a:spcAft>
                <a:spcPts val="0"/>
              </a:spcAft>
              <a:buClr>
                <a:srgbClr val="888888"/>
              </a:buClr>
              <a:buSzPts val="1600"/>
              <a:buNone/>
              <a:defRPr sz="1600">
                <a:solidFill>
                  <a:srgbClr val="888888"/>
                </a:solidFill>
              </a:defRPr>
            </a:lvl7pPr>
            <a:lvl8pPr marL="3657600" lvl="7" indent="-228600" algn="l" rtl="0">
              <a:lnSpc>
                <a:spcPct val="90000"/>
              </a:lnSpc>
              <a:spcBef>
                <a:spcPts val="2100"/>
              </a:spcBef>
              <a:spcAft>
                <a:spcPts val="0"/>
              </a:spcAft>
              <a:buClr>
                <a:srgbClr val="888888"/>
              </a:buClr>
              <a:buSzPts val="1600"/>
              <a:buNone/>
              <a:defRPr sz="1600">
                <a:solidFill>
                  <a:srgbClr val="888888"/>
                </a:solidFill>
              </a:defRPr>
            </a:lvl8pPr>
            <a:lvl9pPr marL="4114800" lvl="8" indent="-228600" algn="l" rtl="0">
              <a:lnSpc>
                <a:spcPct val="90000"/>
              </a:lnSpc>
              <a:spcBef>
                <a:spcPts val="2100"/>
              </a:spcBef>
              <a:spcAft>
                <a:spcPts val="2100"/>
              </a:spcAft>
              <a:buClr>
                <a:srgbClr val="888888"/>
              </a:buClr>
              <a:buSzPts val="1600"/>
              <a:buNone/>
              <a:defRPr sz="1600">
                <a:solidFill>
                  <a:srgbClr val="888888"/>
                </a:solidFill>
              </a:defRPr>
            </a:lvl9pPr>
          </a:lstStyle>
          <a:p>
            <a:endParaRPr/>
          </a:p>
        </p:txBody>
      </p:sp>
      <p:sp>
        <p:nvSpPr>
          <p:cNvPr id="95" name="Google Shape;95;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Google Shape;96;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Google Shape;97;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00" name="Google Shape;100;p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101" name="Google Shape;101;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2" name="Google Shape;102;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04"/>
        <p:cNvGrpSpPr/>
        <p:nvPr/>
      </p:nvGrpSpPr>
      <p:grpSpPr>
        <a:xfrm>
          <a:off x="0" y="0"/>
          <a:ext cx="0" cy="0"/>
          <a:chOff x="0" y="0"/>
          <a:chExt cx="0" cy="0"/>
        </a:xfrm>
      </p:grpSpPr>
      <p:sp>
        <p:nvSpPr>
          <p:cNvPr id="105" name="Google Shape;105;p1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08" name="Google Shape;108;p18"/>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2100"/>
              </a:spcBef>
              <a:spcAft>
                <a:spcPts val="0"/>
              </a:spcAft>
              <a:buSzPts val="1600"/>
              <a:buChar char="○"/>
              <a:defRPr sz="1600"/>
            </a:lvl2pPr>
            <a:lvl3pPr marL="1371600" lvl="2" indent="-330200" algn="l" rtl="0">
              <a:lnSpc>
                <a:spcPct val="115000"/>
              </a:lnSpc>
              <a:spcBef>
                <a:spcPts val="2100"/>
              </a:spcBef>
              <a:spcAft>
                <a:spcPts val="0"/>
              </a:spcAft>
              <a:buSzPts val="1600"/>
              <a:buChar char="■"/>
              <a:defRPr sz="1600"/>
            </a:lvl3pPr>
            <a:lvl4pPr marL="1828800" lvl="3" indent="-330200" algn="l" rtl="0">
              <a:lnSpc>
                <a:spcPct val="115000"/>
              </a:lnSpc>
              <a:spcBef>
                <a:spcPts val="2100"/>
              </a:spcBef>
              <a:spcAft>
                <a:spcPts val="0"/>
              </a:spcAft>
              <a:buSzPts val="1600"/>
              <a:buChar char="●"/>
              <a:defRPr sz="1600"/>
            </a:lvl4pPr>
            <a:lvl5pPr marL="2286000" lvl="4" indent="-330200" algn="l" rtl="0">
              <a:lnSpc>
                <a:spcPct val="115000"/>
              </a:lnSpc>
              <a:spcBef>
                <a:spcPts val="2100"/>
              </a:spcBef>
              <a:spcAft>
                <a:spcPts val="0"/>
              </a:spcAft>
              <a:buSzPts val="1600"/>
              <a:buChar char="○"/>
              <a:defRPr sz="1600"/>
            </a:lvl5pPr>
            <a:lvl6pPr marL="2743200" lvl="5" indent="-330200" algn="l" rtl="0">
              <a:lnSpc>
                <a:spcPct val="115000"/>
              </a:lnSpc>
              <a:spcBef>
                <a:spcPts val="2100"/>
              </a:spcBef>
              <a:spcAft>
                <a:spcPts val="0"/>
              </a:spcAft>
              <a:buSzPts val="1600"/>
              <a:buChar char="■"/>
              <a:defRPr sz="1600"/>
            </a:lvl6pPr>
            <a:lvl7pPr marL="3200400" lvl="6" indent="-330200" algn="l" rtl="0">
              <a:lnSpc>
                <a:spcPct val="115000"/>
              </a:lnSpc>
              <a:spcBef>
                <a:spcPts val="2100"/>
              </a:spcBef>
              <a:spcAft>
                <a:spcPts val="0"/>
              </a:spcAft>
              <a:buSzPts val="1600"/>
              <a:buChar char="●"/>
              <a:defRPr sz="1600"/>
            </a:lvl7pPr>
            <a:lvl8pPr marL="3657600" lvl="7" indent="-330200" algn="l" rtl="0">
              <a:lnSpc>
                <a:spcPct val="115000"/>
              </a:lnSpc>
              <a:spcBef>
                <a:spcPts val="2100"/>
              </a:spcBef>
              <a:spcAft>
                <a:spcPts val="0"/>
              </a:spcAft>
              <a:buSzPts val="1600"/>
              <a:buChar char="○"/>
              <a:defRPr sz="1600"/>
            </a:lvl8pPr>
            <a:lvl9pPr marL="4114800" lvl="8" indent="-330200" algn="l" rtl="0">
              <a:lnSpc>
                <a:spcPct val="115000"/>
              </a:lnSpc>
              <a:spcBef>
                <a:spcPts val="2100"/>
              </a:spcBef>
              <a:spcAft>
                <a:spcPts val="2100"/>
              </a:spcAft>
              <a:buSzPts val="1600"/>
              <a:buChar char="■"/>
              <a:defRPr sz="1600"/>
            </a:lvl9pPr>
          </a:lstStyle>
          <a:p>
            <a:endParaRPr/>
          </a:p>
        </p:txBody>
      </p:sp>
      <p:sp>
        <p:nvSpPr>
          <p:cNvPr id="109" name="Google Shape;109;p18"/>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2100"/>
              </a:spcBef>
              <a:spcAft>
                <a:spcPts val="0"/>
              </a:spcAft>
              <a:buSzPts val="1600"/>
              <a:buChar char="○"/>
              <a:defRPr sz="1600"/>
            </a:lvl2pPr>
            <a:lvl3pPr marL="1371600" lvl="2" indent="-330200" algn="l" rtl="0">
              <a:lnSpc>
                <a:spcPct val="115000"/>
              </a:lnSpc>
              <a:spcBef>
                <a:spcPts val="2100"/>
              </a:spcBef>
              <a:spcAft>
                <a:spcPts val="0"/>
              </a:spcAft>
              <a:buSzPts val="1600"/>
              <a:buChar char="■"/>
              <a:defRPr sz="1600"/>
            </a:lvl3pPr>
            <a:lvl4pPr marL="1828800" lvl="3" indent="-330200" algn="l" rtl="0">
              <a:lnSpc>
                <a:spcPct val="115000"/>
              </a:lnSpc>
              <a:spcBef>
                <a:spcPts val="2100"/>
              </a:spcBef>
              <a:spcAft>
                <a:spcPts val="0"/>
              </a:spcAft>
              <a:buSzPts val="1600"/>
              <a:buChar char="●"/>
              <a:defRPr sz="1600"/>
            </a:lvl4pPr>
            <a:lvl5pPr marL="2286000" lvl="4" indent="-330200" algn="l" rtl="0">
              <a:lnSpc>
                <a:spcPct val="115000"/>
              </a:lnSpc>
              <a:spcBef>
                <a:spcPts val="2100"/>
              </a:spcBef>
              <a:spcAft>
                <a:spcPts val="0"/>
              </a:spcAft>
              <a:buSzPts val="1600"/>
              <a:buChar char="○"/>
              <a:defRPr sz="1600"/>
            </a:lvl5pPr>
            <a:lvl6pPr marL="2743200" lvl="5" indent="-330200" algn="l" rtl="0">
              <a:lnSpc>
                <a:spcPct val="115000"/>
              </a:lnSpc>
              <a:spcBef>
                <a:spcPts val="2100"/>
              </a:spcBef>
              <a:spcAft>
                <a:spcPts val="0"/>
              </a:spcAft>
              <a:buSzPts val="1600"/>
              <a:buChar char="■"/>
              <a:defRPr sz="1600"/>
            </a:lvl6pPr>
            <a:lvl7pPr marL="3200400" lvl="6" indent="-330200" algn="l" rtl="0">
              <a:lnSpc>
                <a:spcPct val="115000"/>
              </a:lnSpc>
              <a:spcBef>
                <a:spcPts val="2100"/>
              </a:spcBef>
              <a:spcAft>
                <a:spcPts val="0"/>
              </a:spcAft>
              <a:buSzPts val="1600"/>
              <a:buChar char="●"/>
              <a:defRPr sz="1600"/>
            </a:lvl7pPr>
            <a:lvl8pPr marL="3657600" lvl="7" indent="-330200" algn="l" rtl="0">
              <a:lnSpc>
                <a:spcPct val="115000"/>
              </a:lnSpc>
              <a:spcBef>
                <a:spcPts val="2100"/>
              </a:spcBef>
              <a:spcAft>
                <a:spcPts val="0"/>
              </a:spcAft>
              <a:buSzPts val="1600"/>
              <a:buChar char="○"/>
              <a:defRPr sz="1600"/>
            </a:lvl8pPr>
            <a:lvl9pPr marL="4114800" lvl="8" indent="-330200" algn="l" rtl="0">
              <a:lnSpc>
                <a:spcPct val="115000"/>
              </a:lnSpc>
              <a:spcBef>
                <a:spcPts val="2100"/>
              </a:spcBef>
              <a:spcAft>
                <a:spcPts val="2100"/>
              </a:spcAft>
              <a:buSzPts val="1600"/>
              <a:buChar char="■"/>
              <a:defRPr sz="1600"/>
            </a:lvl9pPr>
          </a:lstStyle>
          <a:p>
            <a:endParaRPr/>
          </a:p>
        </p:txBody>
      </p:sp>
      <p:sp>
        <p:nvSpPr>
          <p:cNvPr id="110" name="Google Shape;110;p1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rtl="0">
              <a:lnSpc>
                <a:spcPct val="89000"/>
              </a:lnSpc>
              <a:spcBef>
                <a:spcPts val="0"/>
              </a:spcBef>
              <a:spcAft>
                <a:spcPts val="0"/>
              </a:spcAft>
              <a:buClr>
                <a:schemeClr val="dk2"/>
              </a:buClr>
              <a:buSzPts val="4400"/>
              <a:buFont typeface="Source Sans Pro"/>
              <a:buNone/>
              <a:defRPr>
                <a:solidFill>
                  <a:schemeClr val="dk2"/>
                </a:solidFill>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13" name="Google Shape;113;p19"/>
          <p:cNvSpPr txBox="1">
            <a:spLocks noGrp="1"/>
          </p:cNvSpPr>
          <p:nvPr>
            <p:ph type="body" idx="1"/>
          </p:nvPr>
        </p:nvSpPr>
        <p:spPr>
          <a:xfrm>
            <a:off x="1371600" y="2285999"/>
            <a:ext cx="4447800" cy="3581400"/>
          </a:xfrm>
          <a:prstGeom prst="rect">
            <a:avLst/>
          </a:prstGeom>
          <a:noFill/>
          <a:ln>
            <a:noFill/>
          </a:ln>
        </p:spPr>
        <p:txBody>
          <a:bodyPr spcFirstLastPara="1" wrap="square" lIns="91425" tIns="45700" rIns="91425" bIns="45700" anchor="t" anchorCtr="0"/>
          <a:lstStyle>
            <a:lvl1pPr marL="457200" lvl="0" indent="-355600" algn="l" rtl="0">
              <a:lnSpc>
                <a:spcPct val="94000"/>
              </a:lnSpc>
              <a:spcBef>
                <a:spcPts val="1000"/>
              </a:spcBef>
              <a:spcAft>
                <a:spcPts val="0"/>
              </a:spcAft>
              <a:buClr>
                <a:schemeClr val="dk2"/>
              </a:buClr>
              <a:buSzPts val="2000"/>
              <a:buChar char="●"/>
              <a:defRPr>
                <a:solidFill>
                  <a:schemeClr val="dk2"/>
                </a:solidFill>
              </a:defRPr>
            </a:lvl1pPr>
            <a:lvl2pPr marL="914400" lvl="1" indent="-355600" algn="l" rtl="0">
              <a:lnSpc>
                <a:spcPct val="94000"/>
              </a:lnSpc>
              <a:spcBef>
                <a:spcPts val="500"/>
              </a:spcBef>
              <a:spcAft>
                <a:spcPts val="0"/>
              </a:spcAft>
              <a:buClr>
                <a:schemeClr val="dk2"/>
              </a:buClr>
              <a:buSzPts val="2000"/>
              <a:buChar char="○"/>
              <a:defRPr>
                <a:solidFill>
                  <a:schemeClr val="dk2"/>
                </a:solidFill>
              </a:defRPr>
            </a:lvl2pPr>
            <a:lvl3pPr marL="1371600" lvl="2" indent="-342900" algn="l" rtl="0">
              <a:lnSpc>
                <a:spcPct val="94000"/>
              </a:lnSpc>
              <a:spcBef>
                <a:spcPts val="500"/>
              </a:spcBef>
              <a:spcAft>
                <a:spcPts val="0"/>
              </a:spcAft>
              <a:buClr>
                <a:schemeClr val="dk2"/>
              </a:buClr>
              <a:buSzPts val="1800"/>
              <a:buChar char="■"/>
              <a:defRPr>
                <a:solidFill>
                  <a:schemeClr val="dk2"/>
                </a:solidFill>
              </a:defRPr>
            </a:lvl3pPr>
            <a:lvl4pPr marL="1828800" lvl="3" indent="-342900" algn="l" rtl="0">
              <a:lnSpc>
                <a:spcPct val="94000"/>
              </a:lnSpc>
              <a:spcBef>
                <a:spcPts val="500"/>
              </a:spcBef>
              <a:spcAft>
                <a:spcPts val="0"/>
              </a:spcAft>
              <a:buClr>
                <a:schemeClr val="dk2"/>
              </a:buClr>
              <a:buSzPts val="1800"/>
              <a:buChar char="●"/>
              <a:defRPr>
                <a:solidFill>
                  <a:schemeClr val="dk2"/>
                </a:solidFill>
              </a:defRPr>
            </a:lvl4pPr>
            <a:lvl5pPr marL="2286000" lvl="4" indent="-330200" algn="l" rtl="0">
              <a:lnSpc>
                <a:spcPct val="94000"/>
              </a:lnSpc>
              <a:spcBef>
                <a:spcPts val="500"/>
              </a:spcBef>
              <a:spcAft>
                <a:spcPts val="0"/>
              </a:spcAft>
              <a:buClr>
                <a:schemeClr val="dk2"/>
              </a:buClr>
              <a:buSzPts val="1600"/>
              <a:buChar char="○"/>
              <a:defRPr>
                <a:solidFill>
                  <a:schemeClr val="dk2"/>
                </a:solidFill>
              </a:defRPr>
            </a:lvl5pPr>
            <a:lvl6pPr marL="2743200" lvl="5" indent="-342900" algn="l" rtl="0">
              <a:lnSpc>
                <a:spcPct val="94000"/>
              </a:lnSpc>
              <a:spcBef>
                <a:spcPts val="500"/>
              </a:spcBef>
              <a:spcAft>
                <a:spcPts val="0"/>
              </a:spcAft>
              <a:buClr>
                <a:schemeClr val="dk2"/>
              </a:buClr>
              <a:buSzPts val="1800"/>
              <a:buChar char="■"/>
              <a:defRPr/>
            </a:lvl6pPr>
            <a:lvl7pPr marL="3200400" lvl="6" indent="-342900" algn="l" rtl="0">
              <a:lnSpc>
                <a:spcPct val="94000"/>
              </a:lnSpc>
              <a:spcBef>
                <a:spcPts val="500"/>
              </a:spcBef>
              <a:spcAft>
                <a:spcPts val="0"/>
              </a:spcAft>
              <a:buClr>
                <a:schemeClr val="dk2"/>
              </a:buClr>
              <a:buSzPts val="1800"/>
              <a:buChar char="●"/>
              <a:defRPr/>
            </a:lvl7pPr>
            <a:lvl8pPr marL="3657600" lvl="7" indent="-342900" algn="l" rtl="0">
              <a:lnSpc>
                <a:spcPct val="94000"/>
              </a:lnSpc>
              <a:spcBef>
                <a:spcPts val="500"/>
              </a:spcBef>
              <a:spcAft>
                <a:spcPts val="0"/>
              </a:spcAft>
              <a:buClr>
                <a:schemeClr val="dk2"/>
              </a:buClr>
              <a:buSzPts val="1800"/>
              <a:buChar char="○"/>
              <a:defRPr/>
            </a:lvl8pPr>
            <a:lvl9pPr marL="4114800" lvl="8" indent="-342900" algn="l" rtl="0">
              <a:lnSpc>
                <a:spcPct val="94000"/>
              </a:lnSpc>
              <a:spcBef>
                <a:spcPts val="500"/>
              </a:spcBef>
              <a:spcAft>
                <a:spcPts val="200"/>
              </a:spcAft>
              <a:buClr>
                <a:schemeClr val="dk2"/>
              </a:buClr>
              <a:buSzPts val="1800"/>
              <a:buChar char="■"/>
              <a:defRPr/>
            </a:lvl9pPr>
          </a:lstStyle>
          <a:p>
            <a:endParaRPr/>
          </a:p>
        </p:txBody>
      </p:sp>
      <p:sp>
        <p:nvSpPr>
          <p:cNvPr id="114" name="Google Shape;114;p19"/>
          <p:cNvSpPr txBox="1">
            <a:spLocks noGrp="1"/>
          </p:cNvSpPr>
          <p:nvPr>
            <p:ph type="body" idx="2"/>
          </p:nvPr>
        </p:nvSpPr>
        <p:spPr>
          <a:xfrm>
            <a:off x="6525403" y="2285999"/>
            <a:ext cx="4447800" cy="3581400"/>
          </a:xfrm>
          <a:prstGeom prst="rect">
            <a:avLst/>
          </a:prstGeom>
          <a:noFill/>
          <a:ln>
            <a:noFill/>
          </a:ln>
        </p:spPr>
        <p:txBody>
          <a:bodyPr spcFirstLastPara="1" wrap="square" lIns="91425" tIns="45700" rIns="91425" bIns="45700" anchor="t" anchorCtr="0"/>
          <a:lstStyle>
            <a:lvl1pPr marL="457200" lvl="0" indent="-355600" algn="l" rtl="0">
              <a:lnSpc>
                <a:spcPct val="94000"/>
              </a:lnSpc>
              <a:spcBef>
                <a:spcPts val="1000"/>
              </a:spcBef>
              <a:spcAft>
                <a:spcPts val="0"/>
              </a:spcAft>
              <a:buClr>
                <a:schemeClr val="dk2"/>
              </a:buClr>
              <a:buSzPts val="2000"/>
              <a:buChar char="●"/>
              <a:defRPr>
                <a:solidFill>
                  <a:schemeClr val="dk2"/>
                </a:solidFill>
              </a:defRPr>
            </a:lvl1pPr>
            <a:lvl2pPr marL="914400" lvl="1" indent="-355600" algn="l" rtl="0">
              <a:lnSpc>
                <a:spcPct val="94000"/>
              </a:lnSpc>
              <a:spcBef>
                <a:spcPts val="500"/>
              </a:spcBef>
              <a:spcAft>
                <a:spcPts val="0"/>
              </a:spcAft>
              <a:buClr>
                <a:schemeClr val="dk2"/>
              </a:buClr>
              <a:buSzPts val="2000"/>
              <a:buChar char="○"/>
              <a:defRPr>
                <a:solidFill>
                  <a:schemeClr val="dk2"/>
                </a:solidFill>
              </a:defRPr>
            </a:lvl2pPr>
            <a:lvl3pPr marL="1371600" lvl="2" indent="-342900" algn="l" rtl="0">
              <a:lnSpc>
                <a:spcPct val="94000"/>
              </a:lnSpc>
              <a:spcBef>
                <a:spcPts val="500"/>
              </a:spcBef>
              <a:spcAft>
                <a:spcPts val="0"/>
              </a:spcAft>
              <a:buClr>
                <a:schemeClr val="dk2"/>
              </a:buClr>
              <a:buSzPts val="1800"/>
              <a:buChar char="■"/>
              <a:defRPr>
                <a:solidFill>
                  <a:schemeClr val="dk2"/>
                </a:solidFill>
              </a:defRPr>
            </a:lvl3pPr>
            <a:lvl4pPr marL="1828800" lvl="3" indent="-342900" algn="l" rtl="0">
              <a:lnSpc>
                <a:spcPct val="94000"/>
              </a:lnSpc>
              <a:spcBef>
                <a:spcPts val="500"/>
              </a:spcBef>
              <a:spcAft>
                <a:spcPts val="0"/>
              </a:spcAft>
              <a:buClr>
                <a:schemeClr val="dk2"/>
              </a:buClr>
              <a:buSzPts val="1800"/>
              <a:buChar char="●"/>
              <a:defRPr>
                <a:solidFill>
                  <a:schemeClr val="dk2"/>
                </a:solidFill>
              </a:defRPr>
            </a:lvl4pPr>
            <a:lvl5pPr marL="2286000" lvl="4" indent="-330200" algn="l" rtl="0">
              <a:lnSpc>
                <a:spcPct val="94000"/>
              </a:lnSpc>
              <a:spcBef>
                <a:spcPts val="500"/>
              </a:spcBef>
              <a:spcAft>
                <a:spcPts val="0"/>
              </a:spcAft>
              <a:buClr>
                <a:schemeClr val="dk2"/>
              </a:buClr>
              <a:buSzPts val="1600"/>
              <a:buChar char="○"/>
              <a:defRPr>
                <a:solidFill>
                  <a:schemeClr val="dk2"/>
                </a:solidFill>
              </a:defRPr>
            </a:lvl5pPr>
            <a:lvl6pPr marL="2743200" lvl="5" indent="-342900" algn="l" rtl="0">
              <a:lnSpc>
                <a:spcPct val="94000"/>
              </a:lnSpc>
              <a:spcBef>
                <a:spcPts val="500"/>
              </a:spcBef>
              <a:spcAft>
                <a:spcPts val="0"/>
              </a:spcAft>
              <a:buClr>
                <a:schemeClr val="dk2"/>
              </a:buClr>
              <a:buSzPts val="1800"/>
              <a:buChar char="■"/>
              <a:defRPr/>
            </a:lvl6pPr>
            <a:lvl7pPr marL="3200400" lvl="6" indent="-342900" algn="l" rtl="0">
              <a:lnSpc>
                <a:spcPct val="94000"/>
              </a:lnSpc>
              <a:spcBef>
                <a:spcPts val="500"/>
              </a:spcBef>
              <a:spcAft>
                <a:spcPts val="0"/>
              </a:spcAft>
              <a:buClr>
                <a:schemeClr val="dk2"/>
              </a:buClr>
              <a:buSzPts val="1800"/>
              <a:buChar char="●"/>
              <a:defRPr/>
            </a:lvl7pPr>
            <a:lvl8pPr marL="3657600" lvl="7" indent="-342900" algn="l" rtl="0">
              <a:lnSpc>
                <a:spcPct val="94000"/>
              </a:lnSpc>
              <a:spcBef>
                <a:spcPts val="500"/>
              </a:spcBef>
              <a:spcAft>
                <a:spcPts val="0"/>
              </a:spcAft>
              <a:buClr>
                <a:schemeClr val="dk2"/>
              </a:buClr>
              <a:buSzPts val="1800"/>
              <a:buChar char="○"/>
              <a:defRPr/>
            </a:lvl8pPr>
            <a:lvl9pPr marL="4114800" lvl="8" indent="-342900" algn="l" rtl="0">
              <a:lnSpc>
                <a:spcPct val="94000"/>
              </a:lnSpc>
              <a:spcBef>
                <a:spcPts val="500"/>
              </a:spcBef>
              <a:spcAft>
                <a:spcPts val="200"/>
              </a:spcAft>
              <a:buClr>
                <a:schemeClr val="dk2"/>
              </a:buClr>
              <a:buSzPts val="1800"/>
              <a:buChar char="■"/>
              <a:defRPr/>
            </a:lvl9pPr>
          </a:lstStyle>
          <a:p>
            <a:endParaRPr/>
          </a:p>
        </p:txBody>
      </p:sp>
      <p:sp>
        <p:nvSpPr>
          <p:cNvPr id="115" name="Google Shape;115;p19"/>
          <p:cNvSpPr txBox="1">
            <a:spLocks noGrp="1"/>
          </p:cNvSpPr>
          <p:nvPr>
            <p:ph type="dt" idx="10"/>
          </p:nvPr>
        </p:nvSpPr>
        <p:spPr>
          <a:xfrm>
            <a:off x="1390650" y="6453386"/>
            <a:ext cx="1204500" cy="4047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6" name="Google Shape;116;p19"/>
          <p:cNvSpPr txBox="1">
            <a:spLocks noGrp="1"/>
          </p:cNvSpPr>
          <p:nvPr>
            <p:ph type="ftr" idx="11"/>
          </p:nvPr>
        </p:nvSpPr>
        <p:spPr>
          <a:xfrm>
            <a:off x="2893564" y="6453386"/>
            <a:ext cx="6280800" cy="4047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7" name="Google Shape;117;p19"/>
          <p:cNvSpPr txBox="1">
            <a:spLocks noGrp="1"/>
          </p:cNvSpPr>
          <p:nvPr>
            <p:ph type="sldNum" idx="12"/>
          </p:nvPr>
        </p:nvSpPr>
        <p:spPr>
          <a:xfrm>
            <a:off x="9472736" y="6453386"/>
            <a:ext cx="1596300" cy="404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20" name="Google Shape;120;p2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2100"/>
              </a:spcBef>
              <a:spcAft>
                <a:spcPts val="0"/>
              </a:spcAft>
              <a:buSzPts val="1900"/>
              <a:buChar char="○"/>
              <a:defRPr/>
            </a:lvl2pPr>
            <a:lvl3pPr marL="1371600" lvl="2" indent="-349250" algn="l" rtl="0">
              <a:lnSpc>
                <a:spcPct val="115000"/>
              </a:lnSpc>
              <a:spcBef>
                <a:spcPts val="2100"/>
              </a:spcBef>
              <a:spcAft>
                <a:spcPts val="0"/>
              </a:spcAft>
              <a:buSzPts val="1900"/>
              <a:buChar char="■"/>
              <a:defRPr/>
            </a:lvl3pPr>
            <a:lvl4pPr marL="1828800" lvl="3" indent="-349250" algn="l" rtl="0">
              <a:lnSpc>
                <a:spcPct val="115000"/>
              </a:lnSpc>
              <a:spcBef>
                <a:spcPts val="2100"/>
              </a:spcBef>
              <a:spcAft>
                <a:spcPts val="0"/>
              </a:spcAft>
              <a:buSzPts val="1900"/>
              <a:buChar char="●"/>
              <a:defRPr/>
            </a:lvl4pPr>
            <a:lvl5pPr marL="2286000" lvl="4" indent="-349250" algn="l" rtl="0">
              <a:lnSpc>
                <a:spcPct val="115000"/>
              </a:lnSpc>
              <a:spcBef>
                <a:spcPts val="2100"/>
              </a:spcBef>
              <a:spcAft>
                <a:spcPts val="0"/>
              </a:spcAft>
              <a:buSzPts val="1900"/>
              <a:buChar char="○"/>
              <a:defRPr/>
            </a:lvl5pPr>
            <a:lvl6pPr marL="2743200" lvl="5" indent="-349250" algn="l" rtl="0">
              <a:lnSpc>
                <a:spcPct val="115000"/>
              </a:lnSpc>
              <a:spcBef>
                <a:spcPts val="2100"/>
              </a:spcBef>
              <a:spcAft>
                <a:spcPts val="0"/>
              </a:spcAft>
              <a:buSzPts val="1900"/>
              <a:buChar char="■"/>
              <a:defRPr/>
            </a:lvl6pPr>
            <a:lvl7pPr marL="3200400" lvl="6" indent="-349250" algn="l" rtl="0">
              <a:lnSpc>
                <a:spcPct val="115000"/>
              </a:lnSpc>
              <a:spcBef>
                <a:spcPts val="2100"/>
              </a:spcBef>
              <a:spcAft>
                <a:spcPts val="0"/>
              </a:spcAft>
              <a:buSzPts val="1900"/>
              <a:buChar char="●"/>
              <a:defRPr/>
            </a:lvl7pPr>
            <a:lvl8pPr marL="3657600" lvl="7" indent="-349250" algn="l" rtl="0">
              <a:lnSpc>
                <a:spcPct val="115000"/>
              </a:lnSpc>
              <a:spcBef>
                <a:spcPts val="2100"/>
              </a:spcBef>
              <a:spcAft>
                <a:spcPts val="0"/>
              </a:spcAft>
              <a:buSzPts val="1900"/>
              <a:buChar char="○"/>
              <a:defRPr/>
            </a:lvl8pPr>
            <a:lvl9pPr marL="4114800" lvl="8" indent="-349250" algn="l" rtl="0">
              <a:lnSpc>
                <a:spcPct val="115000"/>
              </a:lnSpc>
              <a:spcBef>
                <a:spcPts val="2100"/>
              </a:spcBef>
              <a:spcAft>
                <a:spcPts val="2100"/>
              </a:spcAft>
              <a:buSzPts val="1900"/>
              <a:buChar char="■"/>
              <a:defRPr/>
            </a:lvl9pPr>
          </a:lstStyle>
          <a:p>
            <a:endParaRPr/>
          </a:p>
        </p:txBody>
      </p:sp>
      <p:sp>
        <p:nvSpPr>
          <p:cNvPr id="121" name="Google Shape;121;p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124" name="Google Shape;124;p2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27" name="Google Shape;127;p2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lstStyle>
            <a:lvl1pPr lvl="0" algn="l" rtl="0">
              <a:lnSpc>
                <a:spcPct val="100000"/>
              </a:lnSpc>
              <a:spcBef>
                <a:spcPts val="0"/>
              </a:spcBef>
              <a:spcAft>
                <a:spcPts val="0"/>
              </a:spcAft>
              <a:buSzPts val="3200"/>
              <a:buNone/>
              <a:defRPr sz="3200"/>
            </a:lvl1pPr>
            <a:lvl2pPr lvl="1" algn="l" rtl="0">
              <a:lnSpc>
                <a:spcPct val="100000"/>
              </a:lnSpc>
              <a:spcBef>
                <a:spcPts val="0"/>
              </a:spcBef>
              <a:spcAft>
                <a:spcPts val="0"/>
              </a:spcAft>
              <a:buSzPts val="3200"/>
              <a:buNone/>
              <a:defRPr sz="3200"/>
            </a:lvl2pPr>
            <a:lvl3pPr lvl="2" algn="l" rtl="0">
              <a:lnSpc>
                <a:spcPct val="100000"/>
              </a:lnSpc>
              <a:spcBef>
                <a:spcPts val="0"/>
              </a:spcBef>
              <a:spcAft>
                <a:spcPts val="0"/>
              </a:spcAft>
              <a:buSzPts val="3200"/>
              <a:buNone/>
              <a:defRPr sz="3200"/>
            </a:lvl3pPr>
            <a:lvl4pPr lvl="3" algn="l" rtl="0">
              <a:lnSpc>
                <a:spcPct val="100000"/>
              </a:lnSpc>
              <a:spcBef>
                <a:spcPts val="0"/>
              </a:spcBef>
              <a:spcAft>
                <a:spcPts val="0"/>
              </a:spcAft>
              <a:buSzPts val="3200"/>
              <a:buNone/>
              <a:defRPr sz="3200"/>
            </a:lvl4pPr>
            <a:lvl5pPr lvl="4" algn="l" rtl="0">
              <a:lnSpc>
                <a:spcPct val="100000"/>
              </a:lnSpc>
              <a:spcBef>
                <a:spcPts val="0"/>
              </a:spcBef>
              <a:spcAft>
                <a:spcPts val="0"/>
              </a:spcAft>
              <a:buSzPts val="3200"/>
              <a:buNone/>
              <a:defRPr sz="3200"/>
            </a:lvl5pPr>
            <a:lvl6pPr lvl="5" algn="l" rtl="0">
              <a:lnSpc>
                <a:spcPct val="100000"/>
              </a:lnSpc>
              <a:spcBef>
                <a:spcPts val="0"/>
              </a:spcBef>
              <a:spcAft>
                <a:spcPts val="0"/>
              </a:spcAft>
              <a:buSzPts val="3200"/>
              <a:buNone/>
              <a:defRPr sz="3200"/>
            </a:lvl6pPr>
            <a:lvl7pPr lvl="6" algn="l" rtl="0">
              <a:lnSpc>
                <a:spcPct val="100000"/>
              </a:lnSpc>
              <a:spcBef>
                <a:spcPts val="0"/>
              </a:spcBef>
              <a:spcAft>
                <a:spcPts val="0"/>
              </a:spcAft>
              <a:buSzPts val="3200"/>
              <a:buNone/>
              <a:defRPr sz="3200"/>
            </a:lvl7pPr>
            <a:lvl8pPr lvl="7" algn="l" rtl="0">
              <a:lnSpc>
                <a:spcPct val="100000"/>
              </a:lnSpc>
              <a:spcBef>
                <a:spcPts val="0"/>
              </a:spcBef>
              <a:spcAft>
                <a:spcPts val="0"/>
              </a:spcAft>
              <a:buSzPts val="3200"/>
              <a:buNone/>
              <a:defRPr sz="3200"/>
            </a:lvl8pPr>
            <a:lvl9pPr lvl="8" algn="l" rtl="0">
              <a:lnSpc>
                <a:spcPct val="100000"/>
              </a:lnSpc>
              <a:spcBef>
                <a:spcPts val="0"/>
              </a:spcBef>
              <a:spcAft>
                <a:spcPts val="0"/>
              </a:spcAft>
              <a:buSzPts val="3200"/>
              <a:buNone/>
              <a:defRPr sz="3200"/>
            </a:lvl9pPr>
          </a:lstStyle>
          <a:p>
            <a:endParaRPr/>
          </a:p>
        </p:txBody>
      </p:sp>
      <p:sp>
        <p:nvSpPr>
          <p:cNvPr id="130" name="Google Shape;130;p2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lstStyle>
            <a:lvl1pPr marL="457200" lvl="0" indent="-330200" algn="l" rtl="0">
              <a:lnSpc>
                <a:spcPct val="115000"/>
              </a:lnSpc>
              <a:spcBef>
                <a:spcPts val="0"/>
              </a:spcBef>
              <a:spcAft>
                <a:spcPts val="0"/>
              </a:spcAft>
              <a:buSzPts val="1600"/>
              <a:buChar char="●"/>
              <a:defRPr sz="1600"/>
            </a:lvl1pPr>
            <a:lvl2pPr marL="914400" lvl="1" indent="-330200" algn="l" rtl="0">
              <a:lnSpc>
                <a:spcPct val="115000"/>
              </a:lnSpc>
              <a:spcBef>
                <a:spcPts val="2100"/>
              </a:spcBef>
              <a:spcAft>
                <a:spcPts val="0"/>
              </a:spcAft>
              <a:buSzPts val="1600"/>
              <a:buChar char="○"/>
              <a:defRPr sz="1600"/>
            </a:lvl2pPr>
            <a:lvl3pPr marL="1371600" lvl="2" indent="-330200" algn="l" rtl="0">
              <a:lnSpc>
                <a:spcPct val="115000"/>
              </a:lnSpc>
              <a:spcBef>
                <a:spcPts val="2100"/>
              </a:spcBef>
              <a:spcAft>
                <a:spcPts val="0"/>
              </a:spcAft>
              <a:buSzPts val="1600"/>
              <a:buChar char="■"/>
              <a:defRPr sz="1600"/>
            </a:lvl3pPr>
            <a:lvl4pPr marL="1828800" lvl="3" indent="-330200" algn="l" rtl="0">
              <a:lnSpc>
                <a:spcPct val="115000"/>
              </a:lnSpc>
              <a:spcBef>
                <a:spcPts val="2100"/>
              </a:spcBef>
              <a:spcAft>
                <a:spcPts val="0"/>
              </a:spcAft>
              <a:buSzPts val="1600"/>
              <a:buChar char="●"/>
              <a:defRPr sz="1600"/>
            </a:lvl4pPr>
            <a:lvl5pPr marL="2286000" lvl="4" indent="-330200" algn="l" rtl="0">
              <a:lnSpc>
                <a:spcPct val="115000"/>
              </a:lnSpc>
              <a:spcBef>
                <a:spcPts val="2100"/>
              </a:spcBef>
              <a:spcAft>
                <a:spcPts val="0"/>
              </a:spcAft>
              <a:buSzPts val="1600"/>
              <a:buChar char="○"/>
              <a:defRPr sz="1600"/>
            </a:lvl5pPr>
            <a:lvl6pPr marL="2743200" lvl="5" indent="-330200" algn="l" rtl="0">
              <a:lnSpc>
                <a:spcPct val="115000"/>
              </a:lnSpc>
              <a:spcBef>
                <a:spcPts val="2100"/>
              </a:spcBef>
              <a:spcAft>
                <a:spcPts val="0"/>
              </a:spcAft>
              <a:buSzPts val="1600"/>
              <a:buChar char="■"/>
              <a:defRPr sz="1600"/>
            </a:lvl6pPr>
            <a:lvl7pPr marL="3200400" lvl="6" indent="-330200" algn="l" rtl="0">
              <a:lnSpc>
                <a:spcPct val="115000"/>
              </a:lnSpc>
              <a:spcBef>
                <a:spcPts val="2100"/>
              </a:spcBef>
              <a:spcAft>
                <a:spcPts val="0"/>
              </a:spcAft>
              <a:buSzPts val="1600"/>
              <a:buChar char="●"/>
              <a:defRPr sz="1600"/>
            </a:lvl7pPr>
            <a:lvl8pPr marL="3657600" lvl="7" indent="-330200" algn="l" rtl="0">
              <a:lnSpc>
                <a:spcPct val="115000"/>
              </a:lnSpc>
              <a:spcBef>
                <a:spcPts val="2100"/>
              </a:spcBef>
              <a:spcAft>
                <a:spcPts val="0"/>
              </a:spcAft>
              <a:buSzPts val="1600"/>
              <a:buChar char="○"/>
              <a:defRPr sz="1600"/>
            </a:lvl8pPr>
            <a:lvl9pPr marL="4114800" lvl="8" indent="-330200" algn="l" rtl="0">
              <a:lnSpc>
                <a:spcPct val="115000"/>
              </a:lnSpc>
              <a:spcBef>
                <a:spcPts val="2100"/>
              </a:spcBef>
              <a:spcAft>
                <a:spcPts val="2100"/>
              </a:spcAft>
              <a:buSzPts val="1600"/>
              <a:buChar char="■"/>
              <a:defRPr sz="1600"/>
            </a:lvl9pPr>
          </a:lstStyle>
          <a:p>
            <a:endParaRPr/>
          </a:p>
        </p:txBody>
      </p:sp>
      <p:sp>
        <p:nvSpPr>
          <p:cNvPr id="131" name="Google Shape;131;p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lstStyle>
            <a:lvl1pPr lvl="0" algn="l" rtl="0">
              <a:lnSpc>
                <a:spcPct val="100000"/>
              </a:lnSpc>
              <a:spcBef>
                <a:spcPts val="0"/>
              </a:spcBef>
              <a:spcAft>
                <a:spcPts val="0"/>
              </a:spcAft>
              <a:buSzPts val="6400"/>
              <a:buNone/>
              <a:defRPr sz="6400"/>
            </a:lvl1pPr>
            <a:lvl2pPr lvl="1" algn="l" rtl="0">
              <a:lnSpc>
                <a:spcPct val="100000"/>
              </a:lnSpc>
              <a:spcBef>
                <a:spcPts val="0"/>
              </a:spcBef>
              <a:spcAft>
                <a:spcPts val="0"/>
              </a:spcAft>
              <a:buSzPts val="6400"/>
              <a:buNone/>
              <a:defRPr sz="6400"/>
            </a:lvl2pPr>
            <a:lvl3pPr lvl="2" algn="l" rtl="0">
              <a:lnSpc>
                <a:spcPct val="100000"/>
              </a:lnSpc>
              <a:spcBef>
                <a:spcPts val="0"/>
              </a:spcBef>
              <a:spcAft>
                <a:spcPts val="0"/>
              </a:spcAft>
              <a:buSzPts val="6400"/>
              <a:buNone/>
              <a:defRPr sz="6400"/>
            </a:lvl3pPr>
            <a:lvl4pPr lvl="3" algn="l" rtl="0">
              <a:lnSpc>
                <a:spcPct val="100000"/>
              </a:lnSpc>
              <a:spcBef>
                <a:spcPts val="0"/>
              </a:spcBef>
              <a:spcAft>
                <a:spcPts val="0"/>
              </a:spcAft>
              <a:buSzPts val="6400"/>
              <a:buNone/>
              <a:defRPr sz="6400"/>
            </a:lvl4pPr>
            <a:lvl5pPr lvl="4" algn="l" rtl="0">
              <a:lnSpc>
                <a:spcPct val="100000"/>
              </a:lnSpc>
              <a:spcBef>
                <a:spcPts val="0"/>
              </a:spcBef>
              <a:spcAft>
                <a:spcPts val="0"/>
              </a:spcAft>
              <a:buSzPts val="6400"/>
              <a:buNone/>
              <a:defRPr sz="6400"/>
            </a:lvl5pPr>
            <a:lvl6pPr lvl="5" algn="l" rtl="0">
              <a:lnSpc>
                <a:spcPct val="100000"/>
              </a:lnSpc>
              <a:spcBef>
                <a:spcPts val="0"/>
              </a:spcBef>
              <a:spcAft>
                <a:spcPts val="0"/>
              </a:spcAft>
              <a:buSzPts val="6400"/>
              <a:buNone/>
              <a:defRPr sz="6400"/>
            </a:lvl6pPr>
            <a:lvl7pPr lvl="6" algn="l" rtl="0">
              <a:lnSpc>
                <a:spcPct val="100000"/>
              </a:lnSpc>
              <a:spcBef>
                <a:spcPts val="0"/>
              </a:spcBef>
              <a:spcAft>
                <a:spcPts val="0"/>
              </a:spcAft>
              <a:buSzPts val="6400"/>
              <a:buNone/>
              <a:defRPr sz="6400"/>
            </a:lvl7pPr>
            <a:lvl8pPr lvl="7" algn="l" rtl="0">
              <a:lnSpc>
                <a:spcPct val="100000"/>
              </a:lnSpc>
              <a:spcBef>
                <a:spcPts val="0"/>
              </a:spcBef>
              <a:spcAft>
                <a:spcPts val="0"/>
              </a:spcAft>
              <a:buSzPts val="6400"/>
              <a:buNone/>
              <a:defRPr sz="6400"/>
            </a:lvl8pPr>
            <a:lvl9pPr lvl="8" algn="l" rtl="0">
              <a:lnSpc>
                <a:spcPct val="100000"/>
              </a:lnSpc>
              <a:spcBef>
                <a:spcPts val="0"/>
              </a:spcBef>
              <a:spcAft>
                <a:spcPts val="0"/>
              </a:spcAft>
              <a:buSzPts val="6400"/>
              <a:buNone/>
              <a:defRPr sz="6400"/>
            </a:lvl9pPr>
          </a:lstStyle>
          <a:p>
            <a:endParaRPr/>
          </a:p>
        </p:txBody>
      </p:sp>
      <p:sp>
        <p:nvSpPr>
          <p:cNvPr id="134" name="Google Shape;134;p2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135"/>
        <p:cNvGrpSpPr/>
        <p:nvPr/>
      </p:nvGrpSpPr>
      <p:grpSpPr>
        <a:xfrm>
          <a:off x="0" y="0"/>
          <a:ext cx="0" cy="0"/>
          <a:chOff x="0" y="0"/>
          <a:chExt cx="0" cy="0"/>
        </a:xfrm>
      </p:grpSpPr>
      <p:sp>
        <p:nvSpPr>
          <p:cNvPr id="136" name="Google Shape;136;p2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5"/>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lstStyle>
            <a:lvl1pPr lvl="0" algn="ctr" rtl="0">
              <a:lnSpc>
                <a:spcPct val="100000"/>
              </a:lnSpc>
              <a:spcBef>
                <a:spcPts val="0"/>
              </a:spcBef>
              <a:spcAft>
                <a:spcPts val="0"/>
              </a:spcAft>
              <a:buSzPts val="5600"/>
              <a:buNone/>
              <a:defRPr sz="5600"/>
            </a:lvl1pPr>
            <a:lvl2pPr lvl="1" algn="ctr" rtl="0">
              <a:lnSpc>
                <a:spcPct val="100000"/>
              </a:lnSpc>
              <a:spcBef>
                <a:spcPts val="0"/>
              </a:spcBef>
              <a:spcAft>
                <a:spcPts val="0"/>
              </a:spcAft>
              <a:buSzPts val="5600"/>
              <a:buNone/>
              <a:defRPr sz="5600"/>
            </a:lvl2pPr>
            <a:lvl3pPr lvl="2" algn="ctr" rtl="0">
              <a:lnSpc>
                <a:spcPct val="100000"/>
              </a:lnSpc>
              <a:spcBef>
                <a:spcPts val="0"/>
              </a:spcBef>
              <a:spcAft>
                <a:spcPts val="0"/>
              </a:spcAft>
              <a:buSzPts val="5600"/>
              <a:buNone/>
              <a:defRPr sz="5600"/>
            </a:lvl3pPr>
            <a:lvl4pPr lvl="3" algn="ctr" rtl="0">
              <a:lnSpc>
                <a:spcPct val="100000"/>
              </a:lnSpc>
              <a:spcBef>
                <a:spcPts val="0"/>
              </a:spcBef>
              <a:spcAft>
                <a:spcPts val="0"/>
              </a:spcAft>
              <a:buSzPts val="5600"/>
              <a:buNone/>
              <a:defRPr sz="5600"/>
            </a:lvl4pPr>
            <a:lvl5pPr lvl="4" algn="ctr" rtl="0">
              <a:lnSpc>
                <a:spcPct val="100000"/>
              </a:lnSpc>
              <a:spcBef>
                <a:spcPts val="0"/>
              </a:spcBef>
              <a:spcAft>
                <a:spcPts val="0"/>
              </a:spcAft>
              <a:buSzPts val="5600"/>
              <a:buNone/>
              <a:defRPr sz="5600"/>
            </a:lvl5pPr>
            <a:lvl6pPr lvl="5" algn="ctr" rtl="0">
              <a:lnSpc>
                <a:spcPct val="100000"/>
              </a:lnSpc>
              <a:spcBef>
                <a:spcPts val="0"/>
              </a:spcBef>
              <a:spcAft>
                <a:spcPts val="0"/>
              </a:spcAft>
              <a:buSzPts val="5600"/>
              <a:buNone/>
              <a:defRPr sz="5600"/>
            </a:lvl6pPr>
            <a:lvl7pPr lvl="6" algn="ctr" rtl="0">
              <a:lnSpc>
                <a:spcPct val="100000"/>
              </a:lnSpc>
              <a:spcBef>
                <a:spcPts val="0"/>
              </a:spcBef>
              <a:spcAft>
                <a:spcPts val="0"/>
              </a:spcAft>
              <a:buSzPts val="5600"/>
              <a:buNone/>
              <a:defRPr sz="5600"/>
            </a:lvl7pPr>
            <a:lvl8pPr lvl="7" algn="ctr" rtl="0">
              <a:lnSpc>
                <a:spcPct val="100000"/>
              </a:lnSpc>
              <a:spcBef>
                <a:spcPts val="0"/>
              </a:spcBef>
              <a:spcAft>
                <a:spcPts val="0"/>
              </a:spcAft>
              <a:buSzPts val="5600"/>
              <a:buNone/>
              <a:defRPr sz="5600"/>
            </a:lvl8pPr>
            <a:lvl9pPr lvl="8" algn="ctr" rtl="0">
              <a:lnSpc>
                <a:spcPct val="100000"/>
              </a:lnSpc>
              <a:spcBef>
                <a:spcPts val="0"/>
              </a:spcBef>
              <a:spcAft>
                <a:spcPts val="0"/>
              </a:spcAft>
              <a:buSzPts val="5600"/>
              <a:buNone/>
              <a:defRPr sz="5600"/>
            </a:lvl9pPr>
          </a:lstStyle>
          <a:p>
            <a:endParaRPr/>
          </a:p>
        </p:txBody>
      </p:sp>
      <p:sp>
        <p:nvSpPr>
          <p:cNvPr id="138" name="Google Shape;138;p25"/>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9" name="Google Shape;139;p25"/>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2100"/>
              </a:spcBef>
              <a:spcAft>
                <a:spcPts val="0"/>
              </a:spcAft>
              <a:buSzPts val="1900"/>
              <a:buChar char="○"/>
              <a:defRPr/>
            </a:lvl2pPr>
            <a:lvl3pPr marL="1371600" lvl="2" indent="-349250" algn="l" rtl="0">
              <a:lnSpc>
                <a:spcPct val="115000"/>
              </a:lnSpc>
              <a:spcBef>
                <a:spcPts val="2100"/>
              </a:spcBef>
              <a:spcAft>
                <a:spcPts val="0"/>
              </a:spcAft>
              <a:buSzPts val="1900"/>
              <a:buChar char="■"/>
              <a:defRPr/>
            </a:lvl3pPr>
            <a:lvl4pPr marL="1828800" lvl="3" indent="-349250" algn="l" rtl="0">
              <a:lnSpc>
                <a:spcPct val="115000"/>
              </a:lnSpc>
              <a:spcBef>
                <a:spcPts val="2100"/>
              </a:spcBef>
              <a:spcAft>
                <a:spcPts val="0"/>
              </a:spcAft>
              <a:buSzPts val="1900"/>
              <a:buChar char="●"/>
              <a:defRPr/>
            </a:lvl4pPr>
            <a:lvl5pPr marL="2286000" lvl="4" indent="-349250" algn="l" rtl="0">
              <a:lnSpc>
                <a:spcPct val="115000"/>
              </a:lnSpc>
              <a:spcBef>
                <a:spcPts val="2100"/>
              </a:spcBef>
              <a:spcAft>
                <a:spcPts val="0"/>
              </a:spcAft>
              <a:buSzPts val="1900"/>
              <a:buChar char="○"/>
              <a:defRPr/>
            </a:lvl5pPr>
            <a:lvl6pPr marL="2743200" lvl="5" indent="-349250" algn="l" rtl="0">
              <a:lnSpc>
                <a:spcPct val="115000"/>
              </a:lnSpc>
              <a:spcBef>
                <a:spcPts val="2100"/>
              </a:spcBef>
              <a:spcAft>
                <a:spcPts val="0"/>
              </a:spcAft>
              <a:buSzPts val="1900"/>
              <a:buChar char="■"/>
              <a:defRPr/>
            </a:lvl6pPr>
            <a:lvl7pPr marL="3200400" lvl="6" indent="-349250" algn="l" rtl="0">
              <a:lnSpc>
                <a:spcPct val="115000"/>
              </a:lnSpc>
              <a:spcBef>
                <a:spcPts val="2100"/>
              </a:spcBef>
              <a:spcAft>
                <a:spcPts val="0"/>
              </a:spcAft>
              <a:buSzPts val="1900"/>
              <a:buChar char="●"/>
              <a:defRPr/>
            </a:lvl7pPr>
            <a:lvl8pPr marL="3657600" lvl="7" indent="-349250" algn="l" rtl="0">
              <a:lnSpc>
                <a:spcPct val="115000"/>
              </a:lnSpc>
              <a:spcBef>
                <a:spcPts val="2100"/>
              </a:spcBef>
              <a:spcAft>
                <a:spcPts val="0"/>
              </a:spcAft>
              <a:buSzPts val="1900"/>
              <a:buChar char="○"/>
              <a:defRPr/>
            </a:lvl8pPr>
            <a:lvl9pPr marL="4114800" lvl="8" indent="-349250" algn="l" rtl="0">
              <a:lnSpc>
                <a:spcPct val="115000"/>
              </a:lnSpc>
              <a:spcBef>
                <a:spcPts val="2100"/>
              </a:spcBef>
              <a:spcAft>
                <a:spcPts val="2100"/>
              </a:spcAft>
              <a:buSzPts val="1900"/>
              <a:buChar char="■"/>
              <a:defRPr/>
            </a:lvl9pPr>
          </a:lstStyle>
          <a:p>
            <a:endParaRPr/>
          </a:p>
        </p:txBody>
      </p:sp>
      <p:sp>
        <p:nvSpPr>
          <p:cNvPr id="140" name="Google Shape;140;p2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141"/>
        <p:cNvGrpSpPr/>
        <p:nvPr/>
      </p:nvGrpSpPr>
      <p:grpSpPr>
        <a:xfrm>
          <a:off x="0" y="0"/>
          <a:ext cx="0" cy="0"/>
          <a:chOff x="0" y="0"/>
          <a:chExt cx="0" cy="0"/>
        </a:xfrm>
      </p:grpSpPr>
      <p:sp>
        <p:nvSpPr>
          <p:cNvPr id="142" name="Google Shape;142;p26"/>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lstStyle>
            <a:lvl1pPr marL="457200" lvl="0" indent="-228600" algn="l" rtl="0">
              <a:lnSpc>
                <a:spcPct val="100000"/>
              </a:lnSpc>
              <a:spcBef>
                <a:spcPts val="0"/>
              </a:spcBef>
              <a:spcAft>
                <a:spcPts val="0"/>
              </a:spcAft>
              <a:buSzPts val="2400"/>
              <a:buNone/>
              <a:defRPr/>
            </a:lvl1pPr>
          </a:lstStyle>
          <a:p>
            <a:endParaRPr/>
          </a:p>
        </p:txBody>
      </p:sp>
      <p:sp>
        <p:nvSpPr>
          <p:cNvPr id="143" name="Google Shape;143;p2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144"/>
        <p:cNvGrpSpPr/>
        <p:nvPr/>
      </p:nvGrpSpPr>
      <p:grpSpPr>
        <a:xfrm>
          <a:off x="0" y="0"/>
          <a:ext cx="0" cy="0"/>
          <a:chOff x="0" y="0"/>
          <a:chExt cx="0" cy="0"/>
        </a:xfrm>
      </p:grpSpPr>
      <p:sp>
        <p:nvSpPr>
          <p:cNvPr id="145" name="Google Shape;145;p27"/>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lstStyle>
            <a:lvl1pPr lvl="0" algn="ctr" rtl="0">
              <a:lnSpc>
                <a:spcPct val="100000"/>
              </a:lnSpc>
              <a:spcBef>
                <a:spcPts val="0"/>
              </a:spcBef>
              <a:spcAft>
                <a:spcPts val="0"/>
              </a:spcAft>
              <a:buSzPts val="16000"/>
              <a:buNone/>
              <a:defRPr sz="16000"/>
            </a:lvl1pPr>
            <a:lvl2pPr lvl="1" algn="ctr" rtl="0">
              <a:lnSpc>
                <a:spcPct val="100000"/>
              </a:lnSpc>
              <a:spcBef>
                <a:spcPts val="0"/>
              </a:spcBef>
              <a:spcAft>
                <a:spcPts val="0"/>
              </a:spcAft>
              <a:buSzPts val="16000"/>
              <a:buNone/>
              <a:defRPr sz="16000"/>
            </a:lvl2pPr>
            <a:lvl3pPr lvl="2" algn="ctr" rtl="0">
              <a:lnSpc>
                <a:spcPct val="100000"/>
              </a:lnSpc>
              <a:spcBef>
                <a:spcPts val="0"/>
              </a:spcBef>
              <a:spcAft>
                <a:spcPts val="0"/>
              </a:spcAft>
              <a:buSzPts val="16000"/>
              <a:buNone/>
              <a:defRPr sz="16000"/>
            </a:lvl3pPr>
            <a:lvl4pPr lvl="3" algn="ctr" rtl="0">
              <a:lnSpc>
                <a:spcPct val="100000"/>
              </a:lnSpc>
              <a:spcBef>
                <a:spcPts val="0"/>
              </a:spcBef>
              <a:spcAft>
                <a:spcPts val="0"/>
              </a:spcAft>
              <a:buSzPts val="16000"/>
              <a:buNone/>
              <a:defRPr sz="16000"/>
            </a:lvl4pPr>
            <a:lvl5pPr lvl="4" algn="ctr" rtl="0">
              <a:lnSpc>
                <a:spcPct val="100000"/>
              </a:lnSpc>
              <a:spcBef>
                <a:spcPts val="0"/>
              </a:spcBef>
              <a:spcAft>
                <a:spcPts val="0"/>
              </a:spcAft>
              <a:buSzPts val="16000"/>
              <a:buNone/>
              <a:defRPr sz="16000"/>
            </a:lvl5pPr>
            <a:lvl6pPr lvl="5" algn="ctr" rtl="0">
              <a:lnSpc>
                <a:spcPct val="100000"/>
              </a:lnSpc>
              <a:spcBef>
                <a:spcPts val="0"/>
              </a:spcBef>
              <a:spcAft>
                <a:spcPts val="0"/>
              </a:spcAft>
              <a:buSzPts val="16000"/>
              <a:buNone/>
              <a:defRPr sz="16000"/>
            </a:lvl6pPr>
            <a:lvl7pPr lvl="6" algn="ctr" rtl="0">
              <a:lnSpc>
                <a:spcPct val="100000"/>
              </a:lnSpc>
              <a:spcBef>
                <a:spcPts val="0"/>
              </a:spcBef>
              <a:spcAft>
                <a:spcPts val="0"/>
              </a:spcAft>
              <a:buSzPts val="16000"/>
              <a:buNone/>
              <a:defRPr sz="16000"/>
            </a:lvl7pPr>
            <a:lvl8pPr lvl="7" algn="ctr" rtl="0">
              <a:lnSpc>
                <a:spcPct val="100000"/>
              </a:lnSpc>
              <a:spcBef>
                <a:spcPts val="0"/>
              </a:spcBef>
              <a:spcAft>
                <a:spcPts val="0"/>
              </a:spcAft>
              <a:buSzPts val="16000"/>
              <a:buNone/>
              <a:defRPr sz="16000"/>
            </a:lvl8pPr>
            <a:lvl9pPr lvl="8" algn="ctr" rtl="0">
              <a:lnSpc>
                <a:spcPct val="100000"/>
              </a:lnSpc>
              <a:spcBef>
                <a:spcPts val="0"/>
              </a:spcBef>
              <a:spcAft>
                <a:spcPts val="0"/>
              </a:spcAft>
              <a:buSzPts val="16000"/>
              <a:buNone/>
              <a:defRPr sz="16000"/>
            </a:lvl9pPr>
          </a:lstStyle>
          <a:p>
            <a:r>
              <a:t>xx%</a:t>
            </a:r>
          </a:p>
        </p:txBody>
      </p:sp>
      <p:sp>
        <p:nvSpPr>
          <p:cNvPr id="146" name="Google Shape;146;p27"/>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lstStyle>
            <a:lvl1pPr marL="457200" lvl="0" indent="-381000" algn="ctr" rtl="0">
              <a:lnSpc>
                <a:spcPct val="115000"/>
              </a:lnSpc>
              <a:spcBef>
                <a:spcPts val="0"/>
              </a:spcBef>
              <a:spcAft>
                <a:spcPts val="0"/>
              </a:spcAft>
              <a:buSzPts val="2400"/>
              <a:buChar char="●"/>
              <a:defRPr/>
            </a:lvl1pPr>
            <a:lvl2pPr marL="914400" lvl="1" indent="-349250" algn="ctr" rtl="0">
              <a:lnSpc>
                <a:spcPct val="115000"/>
              </a:lnSpc>
              <a:spcBef>
                <a:spcPts val="2100"/>
              </a:spcBef>
              <a:spcAft>
                <a:spcPts val="0"/>
              </a:spcAft>
              <a:buSzPts val="1900"/>
              <a:buChar char="○"/>
              <a:defRPr/>
            </a:lvl2pPr>
            <a:lvl3pPr marL="1371600" lvl="2" indent="-349250" algn="ctr" rtl="0">
              <a:lnSpc>
                <a:spcPct val="115000"/>
              </a:lnSpc>
              <a:spcBef>
                <a:spcPts val="2100"/>
              </a:spcBef>
              <a:spcAft>
                <a:spcPts val="0"/>
              </a:spcAft>
              <a:buSzPts val="1900"/>
              <a:buChar char="■"/>
              <a:defRPr/>
            </a:lvl3pPr>
            <a:lvl4pPr marL="1828800" lvl="3" indent="-349250" algn="ctr" rtl="0">
              <a:lnSpc>
                <a:spcPct val="115000"/>
              </a:lnSpc>
              <a:spcBef>
                <a:spcPts val="2100"/>
              </a:spcBef>
              <a:spcAft>
                <a:spcPts val="0"/>
              </a:spcAft>
              <a:buSzPts val="1900"/>
              <a:buChar char="●"/>
              <a:defRPr/>
            </a:lvl4pPr>
            <a:lvl5pPr marL="2286000" lvl="4" indent="-349250" algn="ctr" rtl="0">
              <a:lnSpc>
                <a:spcPct val="115000"/>
              </a:lnSpc>
              <a:spcBef>
                <a:spcPts val="2100"/>
              </a:spcBef>
              <a:spcAft>
                <a:spcPts val="0"/>
              </a:spcAft>
              <a:buSzPts val="1900"/>
              <a:buChar char="○"/>
              <a:defRPr/>
            </a:lvl5pPr>
            <a:lvl6pPr marL="2743200" lvl="5" indent="-349250" algn="ctr" rtl="0">
              <a:lnSpc>
                <a:spcPct val="115000"/>
              </a:lnSpc>
              <a:spcBef>
                <a:spcPts val="2100"/>
              </a:spcBef>
              <a:spcAft>
                <a:spcPts val="0"/>
              </a:spcAft>
              <a:buSzPts val="1900"/>
              <a:buChar char="■"/>
              <a:defRPr/>
            </a:lvl6pPr>
            <a:lvl7pPr marL="3200400" lvl="6" indent="-349250" algn="ctr" rtl="0">
              <a:lnSpc>
                <a:spcPct val="115000"/>
              </a:lnSpc>
              <a:spcBef>
                <a:spcPts val="2100"/>
              </a:spcBef>
              <a:spcAft>
                <a:spcPts val="0"/>
              </a:spcAft>
              <a:buSzPts val="1900"/>
              <a:buChar char="●"/>
              <a:defRPr/>
            </a:lvl7pPr>
            <a:lvl8pPr marL="3657600" lvl="7" indent="-349250" algn="ctr" rtl="0">
              <a:lnSpc>
                <a:spcPct val="115000"/>
              </a:lnSpc>
              <a:spcBef>
                <a:spcPts val="2100"/>
              </a:spcBef>
              <a:spcAft>
                <a:spcPts val="0"/>
              </a:spcAft>
              <a:buSzPts val="1900"/>
              <a:buChar char="○"/>
              <a:defRPr/>
            </a:lvl8pPr>
            <a:lvl9pPr marL="4114800" lvl="8" indent="-349250" algn="ctr" rtl="0">
              <a:lnSpc>
                <a:spcPct val="115000"/>
              </a:lnSpc>
              <a:spcBef>
                <a:spcPts val="2100"/>
              </a:spcBef>
              <a:spcAft>
                <a:spcPts val="2100"/>
              </a:spcAft>
              <a:buSzPts val="1900"/>
              <a:buChar char="■"/>
              <a:defRPr/>
            </a:lvl9pPr>
          </a:lstStyle>
          <a:p>
            <a:endParaRPr/>
          </a:p>
        </p:txBody>
      </p:sp>
      <p:sp>
        <p:nvSpPr>
          <p:cNvPr id="147" name="Google Shape;147;p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86" name="Google Shape;86;p1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87" name="Google Shape;87;p1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source=imgres&amp;cd=&amp;cad=rja&amp;uact=8&amp;ved=2ahUKEwjRtsPw0q7bAhWCxVkKHdeKD9cQjRx6BAgBEAU&amp;url=https://commons.wikimedia.org/wiki/File:Logo_of_the_United_Nations.png&amp;psig=AOvVaw1a4SUU5WVHSe4zH4GkLV8_&amp;ust=1527811327669824"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l_QGlbwwCy4"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www.naeyc.org/files/naeyc/file/positions/DEC_NAEYC_EC_updatedKS.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v70Fu2WU8-w"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s://elc.grads360.org/services/PDCService.svc/GetPDCDocumentFile?fileId=965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www.huffingtonpost.com/2013/06/21/miles-ambridge-retake-photo_n_3478937.html"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secure-web.cisco.com/15WtoIKUkkiO1rtRiKFsXMWDzpCfC2vjn1VlGGDtoBquo4aW3rszTQ_nFHX-SZyfgbZnxGW7MPYI-niIm1luSUjzkU0jHGmg1QTYVCrqf7FmqBD1ClOUVvUogTN0DtAxm0sAQOll6cg87lJVB9BM_YX6T-sXeO2fNwIBx9hUZQstS_oeFv1UTX0-E-rc2m25T5FVqiirGvu0-vIAmsrNNYX__SNW5RjioNdsj3jngOr5w7HxgwNxN1QbNhkLRBzGxMPYmR59QGe0ONTUbw54R69_Z-xd7LR79md5a_4iQLlJDyPshYXGTyX5iSVKmmAyintWN3ykn5ES_IRRjnEDWzX1y06CQ8ISLAJTQJYhvWLlXwaUV2R0TkOEhzmiDUUKGOM-91CJ8YaN1No7nG5HFu3ltEyCgA-hghvdKKy1F7FAhMpyAuJy9ROXtWJeTSUJT/https:/elc.grads360.org/services/PDCService.svc/GetPDCDocumentFile?fileId=9652" TargetMode="External"/><Relationship Id="rId2" Type="http://schemas.openxmlformats.org/officeDocument/2006/relationships/hyperlink" Target="https://www2.ed.gov/policy/speced/guid/idea/memosdcltrs/preschool-lre-dcl-1-10-17.pdf"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jD8tjhVO1Tc"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youtube.com/watch?v=1MJrRvpjB1I"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2" name="Title 1"/>
          <p:cNvSpPr>
            <a:spLocks noGrp="1"/>
          </p:cNvSpPr>
          <p:nvPr>
            <p:ph type="ctrTitle"/>
          </p:nvPr>
        </p:nvSpPr>
        <p:spPr>
          <a:xfrm>
            <a:off x="485185" y="1152939"/>
            <a:ext cx="11360700" cy="2109587"/>
          </a:xfrm>
        </p:spPr>
        <p:txBody>
          <a:bodyPr/>
          <a:lstStyle/>
          <a:p>
            <a:r>
              <a:rPr lang="en-US" sz="4500" dirty="0">
                <a:latin typeface="+mj-lt"/>
                <a:ea typeface="Times New Roman"/>
                <a:cs typeface="Times New Roman"/>
                <a:sym typeface="Times New Roman"/>
              </a:rPr>
              <a:t>Inclusive Placement Opportunities </a:t>
            </a:r>
            <a:br>
              <a:rPr lang="en-US" sz="4500" dirty="0">
                <a:latin typeface="+mj-lt"/>
                <a:ea typeface="Times New Roman"/>
                <a:cs typeface="Times New Roman"/>
                <a:sym typeface="Times New Roman"/>
              </a:rPr>
            </a:br>
            <a:r>
              <a:rPr lang="en-US" sz="4500" dirty="0">
                <a:latin typeface="+mj-lt"/>
                <a:ea typeface="Times New Roman"/>
                <a:cs typeface="Times New Roman"/>
                <a:sym typeface="Times New Roman"/>
              </a:rPr>
              <a:t>for Preschoolers: </a:t>
            </a:r>
            <a:r>
              <a:rPr lang="en-US" sz="4500" dirty="0" smtClean="0">
                <a:latin typeface="+mj-lt"/>
                <a:ea typeface="Times New Roman"/>
                <a:cs typeface="Times New Roman"/>
                <a:sym typeface="Times New Roman"/>
              </a:rPr>
              <a:t/>
            </a:r>
            <a:br>
              <a:rPr lang="en-US" sz="4500" dirty="0" smtClean="0">
                <a:latin typeface="+mj-lt"/>
                <a:ea typeface="Times New Roman"/>
                <a:cs typeface="Times New Roman"/>
                <a:sym typeface="Times New Roman"/>
              </a:rPr>
            </a:br>
            <a:r>
              <a:rPr lang="en-US" sz="3500" dirty="0" smtClean="0">
                <a:latin typeface="+mj-lt"/>
                <a:ea typeface="Times New Roman"/>
                <a:cs typeface="Times New Roman"/>
                <a:sym typeface="Times New Roman"/>
              </a:rPr>
              <a:t>A Systems Approach to Preschool Inclusive Practices</a:t>
            </a:r>
            <a:endParaRPr lang="en-US" sz="4500" dirty="0">
              <a:latin typeface="+mj-lt"/>
            </a:endParaRPr>
          </a:p>
        </p:txBody>
      </p:sp>
      <p:sp>
        <p:nvSpPr>
          <p:cNvPr id="3" name="Subtitle 2"/>
          <p:cNvSpPr>
            <a:spLocks noGrp="1"/>
          </p:cNvSpPr>
          <p:nvPr>
            <p:ph type="subTitle" idx="1"/>
          </p:nvPr>
        </p:nvSpPr>
        <p:spPr>
          <a:xfrm>
            <a:off x="415611" y="4000506"/>
            <a:ext cx="11360700" cy="1485894"/>
          </a:xfrm>
        </p:spPr>
        <p:txBody>
          <a:bodyPr/>
          <a:lstStyle/>
          <a:p>
            <a:pPr marL="0" lvl="0" indent="0">
              <a:spcBef>
                <a:spcPts val="1000"/>
              </a:spcBef>
              <a:buClr>
                <a:schemeClr val="dk1"/>
              </a:buClr>
              <a:buSzPts val="1500"/>
            </a:pPr>
            <a:r>
              <a:rPr lang="en-US" sz="3500" i="1" dirty="0" smtClean="0">
                <a:solidFill>
                  <a:schemeClr val="dk1"/>
                </a:solidFill>
                <a:latin typeface="+mj-lt"/>
                <a:ea typeface="Times New Roman"/>
                <a:cs typeface="Times New Roman"/>
                <a:sym typeface="Times New Roman"/>
              </a:rPr>
              <a:t>A </a:t>
            </a:r>
            <a:r>
              <a:rPr lang="en-US" sz="3500" i="1" dirty="0">
                <a:solidFill>
                  <a:schemeClr val="dk1"/>
                </a:solidFill>
                <a:latin typeface="+mj-lt"/>
                <a:ea typeface="Times New Roman"/>
                <a:cs typeface="Times New Roman"/>
                <a:sym typeface="Times New Roman"/>
              </a:rPr>
              <a:t>project of the Virginia Department of Education and the Technical Assistance Centers of Virginia</a:t>
            </a:r>
          </a:p>
          <a:p>
            <a:endParaRPr lang="en-US" sz="35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20"/>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Rationale for Inclusive </a:t>
            </a:r>
            <a:r>
              <a:rPr lang="en-US" dirty="0" smtClean="0">
                <a:latin typeface="Georgia" panose="02040502050405020303" pitchFamily="18" charset="0"/>
                <a:ea typeface="Times New Roman"/>
                <a:cs typeface="Times New Roman"/>
                <a:sym typeface="Times New Roman"/>
              </a:rPr>
              <a:t>Practices, Part 1</a:t>
            </a:r>
            <a:endParaRPr lang="en-US" dirty="0"/>
          </a:p>
        </p:txBody>
      </p:sp>
      <p:sp>
        <p:nvSpPr>
          <p:cNvPr id="6" name="Text Placeholder 5"/>
          <p:cNvSpPr>
            <a:spLocks noGrp="1"/>
          </p:cNvSpPr>
          <p:nvPr>
            <p:ph type="body" idx="1"/>
          </p:nvPr>
        </p:nvSpPr>
        <p:spPr>
          <a:xfrm>
            <a:off x="957469" y="2054225"/>
            <a:ext cx="5181600" cy="4351338"/>
          </a:xfrm>
        </p:spPr>
        <p:txBody>
          <a:bodyPr/>
          <a:lstStyle/>
          <a:p>
            <a:pPr marL="228600" lvl="0" indent="-254000">
              <a:spcBef>
                <a:spcPts val="0"/>
              </a:spcBef>
              <a:buSzPts val="4000"/>
            </a:pPr>
            <a:r>
              <a:rPr lang="en-US" sz="4000" b="1" dirty="0">
                <a:latin typeface="Georgia" panose="02040502050405020303" pitchFamily="18" charset="0"/>
                <a:ea typeface="Times New Roman"/>
                <a:cs typeface="Times New Roman"/>
                <a:sym typeface="Times New Roman"/>
              </a:rPr>
              <a:t>Legal</a:t>
            </a:r>
            <a:endParaRPr lang="en-US" sz="4000" dirty="0">
              <a:latin typeface="Georgia" panose="02040502050405020303" pitchFamily="18" charset="0"/>
            </a:endParaRPr>
          </a:p>
          <a:p>
            <a:pPr marL="228600" lvl="0" indent="-254000">
              <a:buSzPts val="4000"/>
            </a:pPr>
            <a:r>
              <a:rPr lang="en-US" sz="4000" dirty="0">
                <a:latin typeface="Georgia" panose="02040502050405020303" pitchFamily="18" charset="0"/>
                <a:ea typeface="Times New Roman"/>
                <a:cs typeface="Times New Roman"/>
                <a:sym typeface="Times New Roman"/>
              </a:rPr>
              <a:t>Moral, ethical, and social</a:t>
            </a:r>
            <a:endParaRPr lang="en-US" sz="4000" dirty="0">
              <a:latin typeface="Georgia" panose="02040502050405020303" pitchFamily="18" charset="0"/>
            </a:endParaRPr>
          </a:p>
          <a:p>
            <a:pPr marL="228600" lvl="0" indent="-254000">
              <a:buSzPts val="4000"/>
            </a:pPr>
            <a:r>
              <a:rPr lang="en-US" sz="4000" dirty="0">
                <a:latin typeface="Georgia" panose="02040502050405020303" pitchFamily="18" charset="0"/>
                <a:ea typeface="Times New Roman"/>
                <a:cs typeface="Times New Roman"/>
                <a:sym typeface="Times New Roman"/>
              </a:rPr>
              <a:t>Educational</a:t>
            </a:r>
            <a:endParaRPr lang="en-US" sz="4000" dirty="0">
              <a:latin typeface="Georgia" panose="02040502050405020303" pitchFamily="18" charset="0"/>
            </a:endParaRPr>
          </a:p>
          <a:p>
            <a:endParaRPr lang="en-US" sz="4500" dirty="0">
              <a:latin typeface="Georgia" panose="02040502050405020303" pitchFamily="18" charset="0"/>
            </a:endParaRPr>
          </a:p>
        </p:txBody>
      </p:sp>
      <p:pic>
        <p:nvPicPr>
          <p:cNvPr id="223" name="Google Shape;223;p37" descr="&quot;&quot;"/>
          <p:cNvPicPr preferRelativeResize="0">
            <a:picLocks noGrp="1"/>
          </p:cNvPicPr>
          <p:nvPr>
            <p:ph type="body" idx="2"/>
          </p:nvPr>
        </p:nvPicPr>
        <p:blipFill rotWithShape="1">
          <a:blip r:embed="rId3">
            <a:alphaModFix/>
          </a:blip>
          <a:srcRect/>
          <a:stretch/>
        </p:blipFill>
        <p:spPr>
          <a:xfrm>
            <a:off x="7481707" y="2325758"/>
            <a:ext cx="3391701" cy="3210338"/>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28"/>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Separateness in Education </a:t>
            </a:r>
            <a:r>
              <a:rPr lang="en-US" dirty="0" smtClean="0">
                <a:latin typeface="Georgia" panose="02040502050405020303" pitchFamily="18" charset="0"/>
                <a:ea typeface="Times New Roman"/>
                <a:cs typeface="Times New Roman"/>
                <a:sym typeface="Times New Roman"/>
              </a:rPr>
              <a:t>can</a:t>
            </a:r>
            <a:r>
              <a:rPr lang="en-US" dirty="0">
                <a:latin typeface="Georgia" panose="02040502050405020303" pitchFamily="18" charset="0"/>
                <a:ea typeface="Times New Roman"/>
                <a:cs typeface="Times New Roman"/>
                <a:sym typeface="Times New Roman"/>
              </a:rPr>
              <a:t>… </a:t>
            </a:r>
            <a:endParaRPr lang="en-US" dirty="0"/>
          </a:p>
        </p:txBody>
      </p:sp>
      <p:sp>
        <p:nvSpPr>
          <p:cNvPr id="230" name="Google Shape;230;p38"/>
          <p:cNvSpPr txBox="1">
            <a:spLocks noGrp="1"/>
          </p:cNvSpPr>
          <p:nvPr>
            <p:ph type="body" idx="1"/>
          </p:nvPr>
        </p:nvSpPr>
        <p:spPr>
          <a:xfrm>
            <a:off x="927652" y="1437998"/>
            <a:ext cx="10515600" cy="5201341"/>
          </a:xfrm>
          <a:prstGeom prst="rect">
            <a:avLst/>
          </a:prstGeom>
          <a:noFill/>
          <a:ln>
            <a:noFill/>
          </a:ln>
        </p:spPr>
        <p:txBody>
          <a:bodyPr spcFirstLastPara="1" wrap="square" lIns="91425" tIns="45700" rIns="91425" bIns="45700" anchor="t" anchorCtr="0">
            <a:noAutofit/>
          </a:bodyPr>
          <a:lstStyle/>
          <a:p>
            <a:pPr marL="0" lvl="0" indent="0">
              <a:spcBef>
                <a:spcPts val="0"/>
              </a:spcBef>
              <a:buSzPts val="3200"/>
              <a:buNone/>
            </a:pPr>
            <a:r>
              <a:rPr lang="en-US" sz="4000" dirty="0">
                <a:latin typeface="Georgia" panose="02040502050405020303" pitchFamily="18" charset="0"/>
                <a:ea typeface="Times New Roman"/>
                <a:cs typeface="Times New Roman"/>
                <a:sym typeface="Times New Roman"/>
              </a:rPr>
              <a:t>“Generate a feeling of inferiority as to (children’s) status in the community that may affect their hearts and minds in a way unlikely ever to be undone. This sense of inferiority affects the motivation of a child to learn… (and) has tendency to retard… educational and mental development</a:t>
            </a:r>
            <a:r>
              <a:rPr lang="en-US" sz="4000" dirty="0" smtClean="0">
                <a:latin typeface="Georgia" panose="02040502050405020303" pitchFamily="18" charset="0"/>
                <a:ea typeface="Times New Roman"/>
                <a:cs typeface="Times New Roman"/>
                <a:sym typeface="Times New Roman"/>
              </a:rPr>
              <a:t>.”</a:t>
            </a:r>
            <a:endParaRPr lang="en-US" sz="4000" dirty="0">
              <a:latin typeface="Georgia" panose="02040502050405020303" pitchFamily="18" charset="0"/>
              <a:ea typeface="Times New Roman"/>
            </a:endParaRPr>
          </a:p>
          <a:p>
            <a:pPr marL="0" lvl="0" indent="0">
              <a:spcBef>
                <a:spcPts val="0"/>
              </a:spcBef>
              <a:buSzPts val="3200"/>
              <a:buNone/>
            </a:pPr>
            <a:endParaRPr lang="en-US" sz="3200" dirty="0">
              <a:latin typeface="Georgia" panose="02040502050405020303" pitchFamily="18" charset="0"/>
              <a:ea typeface="Times New Roman"/>
              <a:cs typeface="Times New Roman"/>
              <a:sym typeface="Times New Roman"/>
            </a:endParaRPr>
          </a:p>
          <a:p>
            <a:pPr marL="0" lvl="0" indent="0">
              <a:spcBef>
                <a:spcPts val="0"/>
              </a:spcBef>
              <a:buSzPts val="3200"/>
              <a:buNone/>
            </a:pPr>
            <a:r>
              <a:rPr lang="en-US" sz="3200" dirty="0" smtClean="0">
                <a:latin typeface="Georgia" panose="02040502050405020303" pitchFamily="18" charset="0"/>
                <a:ea typeface="Times New Roman"/>
                <a:cs typeface="Times New Roman"/>
                <a:sym typeface="Times New Roman"/>
              </a:rPr>
              <a:t>Chief </a:t>
            </a:r>
            <a:r>
              <a:rPr lang="en-US" sz="3200" dirty="0">
                <a:latin typeface="Georgia" panose="02040502050405020303" pitchFamily="18" charset="0"/>
                <a:ea typeface="Times New Roman"/>
                <a:cs typeface="Times New Roman"/>
                <a:sym typeface="Times New Roman"/>
              </a:rPr>
              <a:t>Justice Earl Warren, Brown vs. Board </a:t>
            </a:r>
            <a:br>
              <a:rPr lang="en-US" sz="3200" dirty="0">
                <a:latin typeface="Georgia" panose="02040502050405020303" pitchFamily="18" charset="0"/>
                <a:ea typeface="Times New Roman"/>
                <a:cs typeface="Times New Roman"/>
                <a:sym typeface="Times New Roman"/>
              </a:rPr>
            </a:br>
            <a:r>
              <a:rPr lang="en-US" sz="3200" dirty="0">
                <a:latin typeface="Georgia" panose="02040502050405020303" pitchFamily="18" charset="0"/>
                <a:ea typeface="Times New Roman"/>
                <a:cs typeface="Times New Roman"/>
                <a:sym typeface="Times New Roman"/>
              </a:rPr>
              <a:t>of Education</a:t>
            </a:r>
            <a:endParaRPr lang="en-US" dirty="0">
              <a:latin typeface="Georgia" panose="02040502050405020303" pitchFamily="18" charset="0"/>
            </a:endParaRPr>
          </a:p>
          <a:p>
            <a:pPr marL="0" lvl="0" indent="0" algn="l" rtl="0">
              <a:lnSpc>
                <a:spcPct val="90000"/>
              </a:lnSpc>
              <a:spcBef>
                <a:spcPts val="0"/>
              </a:spcBef>
              <a:spcAft>
                <a:spcPts val="0"/>
              </a:spcAft>
              <a:buClr>
                <a:schemeClr val="dk1"/>
              </a:buClr>
              <a:buSzPts val="3200"/>
              <a:buNone/>
            </a:pP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35"/>
        <p:cNvGrpSpPr/>
        <p:nvPr/>
      </p:nvGrpSpPr>
      <p:grpSpPr>
        <a:xfrm>
          <a:off x="0" y="0"/>
          <a:ext cx="0" cy="0"/>
          <a:chOff x="0" y="0"/>
          <a:chExt cx="0" cy="0"/>
        </a:xfrm>
      </p:grpSpPr>
      <p:sp>
        <p:nvSpPr>
          <p:cNvPr id="2" name="Title 1"/>
          <p:cNvSpPr>
            <a:spLocks noGrp="1"/>
          </p:cNvSpPr>
          <p:nvPr>
            <p:ph type="title"/>
          </p:nvPr>
        </p:nvSpPr>
        <p:spPr>
          <a:xfrm>
            <a:off x="775138" y="850078"/>
            <a:ext cx="10515600" cy="1325563"/>
          </a:xfrm>
        </p:spPr>
        <p:txBody>
          <a:bodyPr/>
          <a:lstStyle/>
          <a:p>
            <a:pPr algn="ctr"/>
            <a:r>
              <a:rPr lang="en-US" dirty="0" smtClean="0">
                <a:latin typeface="Georgia" panose="02040502050405020303" pitchFamily="18" charset="0"/>
              </a:rPr>
              <a:t>Activity: Legal </a:t>
            </a:r>
            <a:r>
              <a:rPr lang="en-US" dirty="0">
                <a:latin typeface="Georgia" panose="02040502050405020303" pitchFamily="18" charset="0"/>
              </a:rPr>
              <a:t>Rationale for Inclusion in</a:t>
            </a:r>
            <a:br>
              <a:rPr lang="en-US" dirty="0">
                <a:latin typeface="Georgia" panose="02040502050405020303" pitchFamily="18" charset="0"/>
              </a:rPr>
            </a:br>
            <a:r>
              <a:rPr lang="en-US" dirty="0">
                <a:latin typeface="Georgia" panose="02040502050405020303" pitchFamily="18" charset="0"/>
              </a:rPr>
              <a:t>Early Childhood Programs</a:t>
            </a:r>
            <a:r>
              <a:rPr lang="en-US" dirty="0"/>
              <a:t/>
            </a:r>
            <a:br>
              <a:rPr lang="en-US" dirty="0"/>
            </a:br>
            <a:endParaRPr lang="en-US" dirty="0"/>
          </a:p>
        </p:txBody>
      </p:sp>
      <p:pic>
        <p:nvPicPr>
          <p:cNvPr id="237" name="Google Shape;237;p39" descr="&quot;&quot;"/>
          <p:cNvPicPr preferRelativeResize="0">
            <a:picLocks noGrp="1"/>
          </p:cNvPicPr>
          <p:nvPr>
            <p:ph type="body" idx="1"/>
          </p:nvPr>
        </p:nvPicPr>
        <p:blipFill rotWithShape="1">
          <a:blip r:embed="rId3">
            <a:alphaModFix/>
          </a:blip>
          <a:srcRect/>
          <a:stretch/>
        </p:blipFill>
        <p:spPr>
          <a:xfrm>
            <a:off x="2711669" y="2333296"/>
            <a:ext cx="6285223" cy="368200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42"/>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LRE for </a:t>
            </a:r>
            <a:r>
              <a:rPr lang="en-US" dirty="0" smtClean="0">
                <a:latin typeface="Georgia" panose="02040502050405020303" pitchFamily="18" charset="0"/>
                <a:ea typeface="Times New Roman"/>
                <a:cs typeface="Times New Roman"/>
                <a:sym typeface="Times New Roman"/>
              </a:rPr>
              <a:t>Preschool-Age </a:t>
            </a:r>
            <a:r>
              <a:rPr lang="en-US" dirty="0">
                <a:latin typeface="Georgia" panose="02040502050405020303" pitchFamily="18" charset="0"/>
                <a:ea typeface="Times New Roman"/>
                <a:cs typeface="Times New Roman"/>
                <a:sym typeface="Times New Roman"/>
              </a:rPr>
              <a:t>Children</a:t>
            </a:r>
            <a:endParaRPr lang="en-US" dirty="0"/>
          </a:p>
        </p:txBody>
      </p:sp>
      <p:sp>
        <p:nvSpPr>
          <p:cNvPr id="3" name="Text Placeholder 2"/>
          <p:cNvSpPr>
            <a:spLocks noGrp="1"/>
          </p:cNvSpPr>
          <p:nvPr>
            <p:ph type="body" idx="1"/>
          </p:nvPr>
        </p:nvSpPr>
        <p:spPr/>
        <p:txBody>
          <a:bodyPr/>
          <a:lstStyle/>
          <a:p>
            <a:pPr marL="114300" indent="0">
              <a:buNone/>
            </a:pPr>
            <a:r>
              <a:rPr lang="en-US" sz="4000" dirty="0">
                <a:latin typeface="Georgia" panose="02040502050405020303" pitchFamily="18" charset="0"/>
                <a:ea typeface="Times New Roman"/>
                <a:cs typeface="Times New Roman"/>
                <a:sym typeface="Times New Roman"/>
              </a:rPr>
              <a:t>“The requirements apply to all preschool children with disabilities who are entitled to receive FAPE. Public agencies that provide preschool programs for preschoolers without disabilities must ensure that requirements are met.”</a:t>
            </a:r>
            <a:endParaRPr lang="en-US" sz="4000" dirty="0">
              <a:latin typeface="Georgia" panose="02040502050405020303" pitchFamily="18" charset="0"/>
            </a:endParaRPr>
          </a:p>
          <a:p>
            <a:endParaRPr lang="en-US"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49"/>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LRE in </a:t>
            </a:r>
            <a:r>
              <a:rPr lang="en-US" dirty="0" smtClean="0">
                <a:latin typeface="Georgia" panose="02040502050405020303" pitchFamily="18" charset="0"/>
                <a:ea typeface="Times New Roman"/>
                <a:cs typeface="Times New Roman"/>
                <a:sym typeface="Times New Roman"/>
              </a:rPr>
              <a:t>Preschool</a:t>
            </a:r>
            <a:endParaRPr lang="en-US" sz="3200" dirty="0"/>
          </a:p>
        </p:txBody>
      </p:sp>
      <p:sp>
        <p:nvSpPr>
          <p:cNvPr id="3" name="Text Placeholder 2"/>
          <p:cNvSpPr>
            <a:spLocks noGrp="1"/>
          </p:cNvSpPr>
          <p:nvPr>
            <p:ph type="body" idx="1"/>
          </p:nvPr>
        </p:nvSpPr>
        <p:spPr>
          <a:xfrm>
            <a:off x="838200" y="1480930"/>
            <a:ext cx="10515600" cy="5098774"/>
          </a:xfrm>
        </p:spPr>
        <p:txBody>
          <a:bodyPr/>
          <a:lstStyle/>
          <a:p>
            <a:pPr marL="0" lvl="0" indent="0">
              <a:lnSpc>
                <a:spcPct val="110000"/>
              </a:lnSpc>
              <a:spcBef>
                <a:spcPts val="0"/>
              </a:spcBef>
              <a:buSzPts val="2800"/>
              <a:buNone/>
            </a:pPr>
            <a:r>
              <a:rPr lang="en-US" sz="3200" dirty="0">
                <a:latin typeface="Georgia" panose="02040502050405020303" pitchFamily="18" charset="0"/>
                <a:ea typeface="Comic Sans MS"/>
                <a:cs typeface="Comic Sans MS"/>
                <a:sym typeface="Comic Sans MS"/>
              </a:rPr>
              <a:t>“</a:t>
            </a:r>
            <a:r>
              <a:rPr lang="en-US" sz="3200" dirty="0">
                <a:latin typeface="Georgia" panose="02040502050405020303" pitchFamily="18" charset="0"/>
                <a:ea typeface="Times New Roman"/>
                <a:cs typeface="Times New Roman"/>
                <a:sym typeface="Times New Roman"/>
              </a:rPr>
              <a:t>Public agencies that do not operate programs for preschoolers without disabilities are not required to initiate such programs solely for LRE but alternative methods are required such as  (age-appropriate settings):</a:t>
            </a:r>
            <a:endParaRPr lang="en-US" sz="3200" dirty="0">
              <a:latin typeface="Georgia" panose="02040502050405020303" pitchFamily="18" charset="0"/>
            </a:endParaRPr>
          </a:p>
          <a:p>
            <a:pPr marL="685800" lvl="1" indent="-228600">
              <a:lnSpc>
                <a:spcPct val="110000"/>
              </a:lnSpc>
              <a:buSzPct val="100000"/>
            </a:pPr>
            <a:r>
              <a:rPr lang="en-US" sz="2800" dirty="0">
                <a:latin typeface="Georgia" panose="02040502050405020303" pitchFamily="18" charset="0"/>
                <a:ea typeface="Times New Roman"/>
                <a:cs typeface="Times New Roman"/>
                <a:sym typeface="Times New Roman"/>
              </a:rPr>
              <a:t>Part-time in (Head Start, VPI, kindergarten)</a:t>
            </a:r>
            <a:endParaRPr lang="en-US" sz="2800" dirty="0">
              <a:latin typeface="Georgia" panose="02040502050405020303" pitchFamily="18" charset="0"/>
            </a:endParaRPr>
          </a:p>
          <a:p>
            <a:pPr marL="685800" lvl="1" indent="-228600">
              <a:lnSpc>
                <a:spcPct val="110000"/>
              </a:lnSpc>
              <a:buSzPct val="100000"/>
            </a:pPr>
            <a:r>
              <a:rPr lang="en-US" sz="2800" dirty="0">
                <a:latin typeface="Georgia" panose="02040502050405020303" pitchFamily="18" charset="0"/>
                <a:ea typeface="Times New Roman"/>
                <a:cs typeface="Times New Roman"/>
                <a:sym typeface="Times New Roman"/>
              </a:rPr>
              <a:t>Placement in private school/preschool</a:t>
            </a:r>
            <a:endParaRPr lang="en-US" sz="2800" dirty="0">
              <a:latin typeface="Georgia" panose="02040502050405020303" pitchFamily="18" charset="0"/>
            </a:endParaRPr>
          </a:p>
          <a:p>
            <a:pPr marL="685800" lvl="1" indent="-228600">
              <a:lnSpc>
                <a:spcPct val="110000"/>
              </a:lnSpc>
              <a:buSzPct val="100000"/>
            </a:pPr>
            <a:r>
              <a:rPr lang="en-US" sz="2800" dirty="0">
                <a:latin typeface="Georgia" panose="02040502050405020303" pitchFamily="18" charset="0"/>
                <a:ea typeface="Times New Roman"/>
                <a:cs typeface="Times New Roman"/>
                <a:sym typeface="Times New Roman"/>
              </a:rPr>
              <a:t>Locating classes at elementary schools</a:t>
            </a:r>
            <a:endParaRPr lang="en-US" sz="2800" dirty="0">
              <a:latin typeface="Georgia" panose="02040502050405020303" pitchFamily="18" charset="0"/>
            </a:endParaRPr>
          </a:p>
          <a:p>
            <a:pPr marL="685800" lvl="1" indent="-228600">
              <a:lnSpc>
                <a:spcPct val="110000"/>
              </a:lnSpc>
              <a:buSzPct val="100000"/>
            </a:pPr>
            <a:r>
              <a:rPr lang="en-US" sz="2800" dirty="0">
                <a:latin typeface="Georgia" panose="02040502050405020303" pitchFamily="18" charset="0"/>
                <a:ea typeface="Times New Roman"/>
                <a:cs typeface="Times New Roman"/>
                <a:sym typeface="Times New Roman"/>
              </a:rPr>
              <a:t>Providing services at the location where the child </a:t>
            </a:r>
            <a:br>
              <a:rPr lang="en-US" sz="2800" dirty="0">
                <a:latin typeface="Georgia" panose="02040502050405020303" pitchFamily="18" charset="0"/>
                <a:ea typeface="Times New Roman"/>
                <a:cs typeface="Times New Roman"/>
                <a:sym typeface="Times New Roman"/>
              </a:rPr>
            </a:br>
            <a:r>
              <a:rPr lang="en-US" sz="2800" dirty="0">
                <a:latin typeface="Georgia" panose="02040502050405020303" pitchFamily="18" charset="0"/>
                <a:ea typeface="Times New Roman"/>
                <a:cs typeface="Times New Roman"/>
                <a:sym typeface="Times New Roman"/>
              </a:rPr>
              <a:t>is presently enrolled”</a:t>
            </a:r>
            <a:endParaRPr lang="en-US" sz="2800" dirty="0">
              <a:latin typeface="Georgia" panose="02040502050405020303" pitchFamily="18" charset="0"/>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56"/>
        <p:cNvGrpSpPr/>
        <p:nvPr/>
      </p:nvGrpSpPr>
      <p:grpSpPr>
        <a:xfrm>
          <a:off x="0" y="0"/>
          <a:ext cx="0" cy="0"/>
          <a:chOff x="0" y="0"/>
          <a:chExt cx="0" cy="0"/>
        </a:xfrm>
      </p:grpSpPr>
      <p:sp>
        <p:nvSpPr>
          <p:cNvPr id="2" name="Title 1"/>
          <p:cNvSpPr>
            <a:spLocks noGrp="1"/>
          </p:cNvSpPr>
          <p:nvPr>
            <p:ph type="title"/>
          </p:nvPr>
        </p:nvSpPr>
        <p:spPr>
          <a:xfrm>
            <a:off x="444572" y="420543"/>
            <a:ext cx="11106006" cy="1325563"/>
          </a:xfrm>
        </p:spPr>
        <p:txBody>
          <a:bodyPr/>
          <a:lstStyle/>
          <a:p>
            <a:pPr algn="ctr"/>
            <a:r>
              <a:rPr lang="en-US" dirty="0">
                <a:latin typeface="Georgia" panose="02040502050405020303" pitchFamily="18" charset="0"/>
                <a:ea typeface="Times New Roman"/>
                <a:cs typeface="Times New Roman"/>
                <a:sym typeface="Times New Roman"/>
              </a:rPr>
              <a:t>Indicator 6: Early Childhood Environments</a:t>
            </a:r>
            <a:endParaRPr lang="en-US" dirty="0"/>
          </a:p>
        </p:txBody>
      </p:sp>
      <p:sp>
        <p:nvSpPr>
          <p:cNvPr id="3" name="Text Placeholder 2"/>
          <p:cNvSpPr>
            <a:spLocks noGrp="1"/>
          </p:cNvSpPr>
          <p:nvPr>
            <p:ph type="body" idx="2"/>
          </p:nvPr>
        </p:nvSpPr>
        <p:spPr>
          <a:xfrm>
            <a:off x="839788" y="1967345"/>
            <a:ext cx="5157787" cy="4222318"/>
          </a:xfrm>
        </p:spPr>
        <p:txBody>
          <a:bodyPr/>
          <a:lstStyle/>
          <a:p>
            <a:pPr marL="114300" indent="0">
              <a:buNone/>
            </a:pPr>
            <a:r>
              <a:rPr lang="en-US" sz="4000" b="1" dirty="0" smtClean="0">
                <a:latin typeface="Georgia" panose="02040502050405020303" pitchFamily="18" charset="0"/>
              </a:rPr>
              <a:t>Target A</a:t>
            </a:r>
          </a:p>
          <a:p>
            <a:pPr marL="114300" indent="0">
              <a:buNone/>
            </a:pPr>
            <a:endParaRPr lang="en-US" sz="1800" dirty="0" smtClean="0">
              <a:latin typeface="Georgia" panose="02040502050405020303" pitchFamily="18" charset="0"/>
            </a:endParaRPr>
          </a:p>
          <a:p>
            <a:pPr marL="228600" lvl="0" indent="-228600">
              <a:spcBef>
                <a:spcPts val="0"/>
              </a:spcBef>
              <a:buSzPct val="100000"/>
            </a:pPr>
            <a:r>
              <a:rPr lang="en-US" sz="3600" dirty="0">
                <a:latin typeface="Georgia" panose="02040502050405020303" pitchFamily="18" charset="0"/>
                <a:ea typeface="Times New Roman"/>
                <a:cs typeface="Times New Roman"/>
                <a:sym typeface="Times New Roman"/>
              </a:rPr>
              <a:t>Children receiving special education services in settings with peers without </a:t>
            </a:r>
            <a:r>
              <a:rPr lang="en-US" sz="3600" dirty="0" smtClean="0">
                <a:latin typeface="Georgia" panose="02040502050405020303" pitchFamily="18" charset="0"/>
                <a:ea typeface="Times New Roman"/>
                <a:cs typeface="Times New Roman"/>
                <a:sym typeface="Times New Roman"/>
              </a:rPr>
              <a:t>disabilities</a:t>
            </a:r>
            <a:endParaRPr lang="en-US" sz="3600" dirty="0">
              <a:latin typeface="Georgia" panose="02040502050405020303" pitchFamily="18" charset="0"/>
            </a:endParaRPr>
          </a:p>
          <a:p>
            <a:pPr marL="228600" lvl="0" indent="-25400">
              <a:buSzPts val="3200"/>
              <a:buNone/>
            </a:pPr>
            <a:endParaRPr lang="en-US" dirty="0">
              <a:latin typeface="Georgia" panose="02040502050405020303" pitchFamily="18" charset="0"/>
            </a:endParaRPr>
          </a:p>
          <a:p>
            <a:endParaRPr lang="en-US" dirty="0"/>
          </a:p>
        </p:txBody>
      </p:sp>
      <p:sp>
        <p:nvSpPr>
          <p:cNvPr id="4" name="Text Placeholder 3"/>
          <p:cNvSpPr>
            <a:spLocks noGrp="1"/>
          </p:cNvSpPr>
          <p:nvPr>
            <p:ph type="body" idx="4"/>
          </p:nvPr>
        </p:nvSpPr>
        <p:spPr>
          <a:xfrm>
            <a:off x="6172200" y="1967345"/>
            <a:ext cx="5183188" cy="3684588"/>
          </a:xfrm>
        </p:spPr>
        <p:txBody>
          <a:bodyPr/>
          <a:lstStyle/>
          <a:p>
            <a:pPr marL="114300" indent="0">
              <a:buNone/>
            </a:pPr>
            <a:r>
              <a:rPr lang="en-US" sz="4000" b="1" dirty="0" smtClean="0">
                <a:latin typeface="Georgia" panose="02040502050405020303" pitchFamily="18" charset="0"/>
              </a:rPr>
              <a:t>Target B</a:t>
            </a:r>
          </a:p>
          <a:p>
            <a:pPr marL="114300" indent="0">
              <a:buNone/>
            </a:pPr>
            <a:endParaRPr lang="en-US" sz="1800" dirty="0" smtClean="0">
              <a:latin typeface="Georgia" panose="02040502050405020303" pitchFamily="18" charset="0"/>
            </a:endParaRPr>
          </a:p>
          <a:p>
            <a:pPr marL="228600" lvl="0" indent="-228600">
              <a:spcBef>
                <a:spcPts val="0"/>
              </a:spcBef>
              <a:buSzPct val="100000"/>
            </a:pPr>
            <a:r>
              <a:rPr lang="en-US" sz="3600" dirty="0">
                <a:latin typeface="Georgia" panose="02040502050405020303" pitchFamily="18" charset="0"/>
                <a:ea typeface="Times New Roman"/>
                <a:cs typeface="Times New Roman"/>
                <a:sym typeface="Times New Roman"/>
              </a:rPr>
              <a:t>Children receiving special education services in a separate </a:t>
            </a:r>
            <a:r>
              <a:rPr lang="en-US" sz="3600" dirty="0" smtClean="0">
                <a:latin typeface="Georgia" panose="02040502050405020303" pitchFamily="18" charset="0"/>
                <a:ea typeface="Times New Roman"/>
                <a:cs typeface="Times New Roman"/>
                <a:sym typeface="Times New Roman"/>
              </a:rPr>
              <a:t>classroom/building</a:t>
            </a:r>
            <a:endParaRPr lang="en-US" sz="3600" dirty="0">
              <a:latin typeface="Georgia" panose="02040502050405020303" pitchFamily="18" charset="0"/>
            </a:endParaRPr>
          </a:p>
          <a:p>
            <a:pPr marL="228600" lvl="0" indent="-50800">
              <a:buSzPts val="2800"/>
              <a:buNone/>
            </a:pPr>
            <a:endParaRPr lang="en-US" sz="3500" dirty="0">
              <a:latin typeface="Georgia" panose="02040502050405020303" pitchFamily="18" charset="0"/>
            </a:endParaRPr>
          </a:p>
          <a:p>
            <a:pPr marL="114300" indent="0">
              <a:buNone/>
            </a:pPr>
            <a:endParaRPr lang="en-US" sz="35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66"/>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Rationale for Inclusive </a:t>
            </a:r>
            <a:r>
              <a:rPr lang="en-US" dirty="0" smtClean="0">
                <a:latin typeface="Georgia" panose="02040502050405020303" pitchFamily="18" charset="0"/>
                <a:ea typeface="Times New Roman"/>
                <a:cs typeface="Times New Roman"/>
                <a:sym typeface="Times New Roman"/>
              </a:rPr>
              <a:t>Practices, Part 2</a:t>
            </a:r>
            <a:endParaRPr lang="en-US" dirty="0"/>
          </a:p>
        </p:txBody>
      </p:sp>
      <p:sp>
        <p:nvSpPr>
          <p:cNvPr id="3" name="Text Placeholder 2"/>
          <p:cNvSpPr>
            <a:spLocks noGrp="1"/>
          </p:cNvSpPr>
          <p:nvPr>
            <p:ph type="body" idx="2"/>
          </p:nvPr>
        </p:nvSpPr>
        <p:spPr/>
        <p:txBody>
          <a:bodyPr/>
          <a:lstStyle/>
          <a:p>
            <a:pPr marL="228600" lvl="0" indent="-228600">
              <a:spcBef>
                <a:spcPts val="0"/>
              </a:spcBef>
              <a:buSzPct val="100000"/>
            </a:pPr>
            <a:r>
              <a:rPr lang="en-US" sz="4000" dirty="0">
                <a:latin typeface="Georgia" panose="02040502050405020303" pitchFamily="18" charset="0"/>
                <a:ea typeface="Times New Roman"/>
                <a:cs typeface="Times New Roman"/>
                <a:sym typeface="Times New Roman"/>
              </a:rPr>
              <a:t>Legal</a:t>
            </a:r>
            <a:endParaRPr lang="en-US" sz="4000" dirty="0">
              <a:latin typeface="Georgia" panose="02040502050405020303" pitchFamily="18" charset="0"/>
            </a:endParaRPr>
          </a:p>
          <a:p>
            <a:pPr marL="228600" lvl="0" indent="-228600">
              <a:buSzPct val="100000"/>
            </a:pPr>
            <a:r>
              <a:rPr lang="en-US" sz="4000" b="1" dirty="0">
                <a:latin typeface="Georgia" panose="02040502050405020303" pitchFamily="18" charset="0"/>
                <a:ea typeface="Times New Roman"/>
                <a:cs typeface="Times New Roman"/>
                <a:sym typeface="Times New Roman"/>
              </a:rPr>
              <a:t>Moral, ethical, and social</a:t>
            </a:r>
            <a:endParaRPr lang="en-US" sz="4000" dirty="0">
              <a:latin typeface="Georgia" panose="02040502050405020303" pitchFamily="18" charset="0"/>
            </a:endParaRPr>
          </a:p>
          <a:p>
            <a:pPr marL="228600" lvl="0" indent="-228600">
              <a:buSzPct val="100000"/>
            </a:pPr>
            <a:r>
              <a:rPr lang="en-US" sz="4000" dirty="0">
                <a:latin typeface="Georgia" panose="02040502050405020303" pitchFamily="18" charset="0"/>
                <a:ea typeface="Times New Roman"/>
                <a:cs typeface="Times New Roman"/>
                <a:sym typeface="Times New Roman"/>
              </a:rPr>
              <a:t>Educational</a:t>
            </a:r>
            <a:endParaRPr lang="en-US" sz="4000" dirty="0">
              <a:latin typeface="Georgia" panose="02040502050405020303" pitchFamily="18" charset="0"/>
            </a:endParaRPr>
          </a:p>
          <a:p>
            <a:endParaRPr lang="en-US" sz="4000" dirty="0"/>
          </a:p>
        </p:txBody>
      </p:sp>
      <p:pic>
        <p:nvPicPr>
          <p:cNvPr id="268" name="Google Shape;268;p43" descr="&quot;&quot;"/>
          <p:cNvPicPr preferRelativeResize="0">
            <a:picLocks noGrp="1"/>
          </p:cNvPicPr>
          <p:nvPr>
            <p:ph type="body" idx="1"/>
          </p:nvPr>
        </p:nvPicPr>
        <p:blipFill rotWithShape="1">
          <a:blip r:embed="rId3">
            <a:alphaModFix/>
          </a:blip>
          <a:srcRect/>
          <a:stretch/>
        </p:blipFill>
        <p:spPr>
          <a:xfrm>
            <a:off x="838200" y="2126974"/>
            <a:ext cx="4605338" cy="326997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74"/>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Moral, Ethical, and Social Rationale</a:t>
            </a:r>
            <a:endParaRPr lang="en-US" dirty="0"/>
          </a:p>
        </p:txBody>
      </p:sp>
      <p:pic>
        <p:nvPicPr>
          <p:cNvPr id="278" name="Google Shape;278;p44" descr="united nations logo">
            <a:hlinkClick r:id="rId3"/>
          </p:cNvPr>
          <p:cNvPicPr preferRelativeResize="0"/>
          <p:nvPr/>
        </p:nvPicPr>
        <p:blipFill rotWithShape="1">
          <a:blip r:embed="rId4">
            <a:alphaModFix/>
          </a:blip>
          <a:srcRect/>
          <a:stretch/>
        </p:blipFill>
        <p:spPr>
          <a:xfrm>
            <a:off x="3399183" y="2103921"/>
            <a:ext cx="5089973" cy="425712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83"/>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Challenges</a:t>
            </a:r>
            <a:endParaRPr lang="en-US" dirty="0"/>
          </a:p>
        </p:txBody>
      </p:sp>
      <p:sp>
        <p:nvSpPr>
          <p:cNvPr id="4" name="Text Placeholder 3"/>
          <p:cNvSpPr>
            <a:spLocks noGrp="1"/>
          </p:cNvSpPr>
          <p:nvPr>
            <p:ph type="body" idx="1"/>
          </p:nvPr>
        </p:nvSpPr>
        <p:spPr>
          <a:xfrm>
            <a:off x="669235" y="1516512"/>
            <a:ext cx="5334000" cy="4969564"/>
          </a:xfrm>
        </p:spPr>
        <p:txBody>
          <a:bodyPr/>
          <a:lstStyle/>
          <a:p>
            <a:pPr marL="228600" lvl="0" indent="-228600">
              <a:spcBef>
                <a:spcPts val="0"/>
              </a:spcBef>
              <a:buClr>
                <a:srgbClr val="000000"/>
              </a:buClr>
              <a:buSzPct val="100000"/>
            </a:pPr>
            <a:r>
              <a:rPr lang="en-US" sz="3200" b="1" dirty="0">
                <a:solidFill>
                  <a:srgbClr val="000000"/>
                </a:solidFill>
                <a:latin typeface="Georgia" panose="02040502050405020303" pitchFamily="18" charset="0"/>
                <a:ea typeface="Times New Roman"/>
                <a:cs typeface="Times New Roman"/>
                <a:sym typeface="Times New Roman"/>
              </a:rPr>
              <a:t>Attitude and belief challenges</a:t>
            </a:r>
            <a:endParaRPr lang="en-US" sz="3200" dirty="0">
              <a:latin typeface="Georgia" panose="02040502050405020303" pitchFamily="18" charset="0"/>
            </a:endParaRPr>
          </a:p>
          <a:p>
            <a:pPr marL="685800" lvl="1" indent="-228600">
              <a:spcBef>
                <a:spcPts val="0"/>
              </a:spcBef>
              <a:buClr>
                <a:srgbClr val="000000"/>
              </a:buClr>
              <a:buSzPts val="2800"/>
            </a:pPr>
            <a:r>
              <a:rPr lang="en-US" sz="2800" dirty="0">
                <a:solidFill>
                  <a:srgbClr val="000000"/>
                </a:solidFill>
                <a:latin typeface="Georgia" panose="02040502050405020303" pitchFamily="18" charset="0"/>
                <a:ea typeface="Times New Roman"/>
                <a:cs typeface="Times New Roman"/>
                <a:sym typeface="Times New Roman"/>
              </a:rPr>
              <a:t>Number one identified challenge to preschool inclusion</a:t>
            </a:r>
            <a:endParaRPr lang="en-US" sz="2800" dirty="0">
              <a:latin typeface="Georgia" panose="02040502050405020303" pitchFamily="18" charset="0"/>
            </a:endParaRPr>
          </a:p>
          <a:p>
            <a:pPr marL="228600" lvl="0" indent="-228600">
              <a:spcBef>
                <a:spcPts val="1200"/>
              </a:spcBef>
              <a:buClr>
                <a:srgbClr val="000000"/>
              </a:buClr>
              <a:buSzPct val="100000"/>
            </a:pPr>
            <a:r>
              <a:rPr lang="en-US" sz="3200" b="1" dirty="0">
                <a:solidFill>
                  <a:srgbClr val="000000"/>
                </a:solidFill>
                <a:latin typeface="Georgia" panose="02040502050405020303" pitchFamily="18" charset="0"/>
                <a:ea typeface="Times New Roman"/>
                <a:cs typeface="Times New Roman"/>
                <a:sym typeface="Times New Roman"/>
              </a:rPr>
              <a:t>Policy and procedure challenges</a:t>
            </a:r>
            <a:endParaRPr lang="en-US" sz="3200" dirty="0">
              <a:latin typeface="Georgia" panose="02040502050405020303" pitchFamily="18" charset="0"/>
            </a:endParaRPr>
          </a:p>
          <a:p>
            <a:pPr marL="685800" lvl="1" indent="-228600">
              <a:spcBef>
                <a:spcPts val="0"/>
              </a:spcBef>
              <a:buClr>
                <a:srgbClr val="000000"/>
              </a:buClr>
              <a:buSzPts val="2800"/>
            </a:pPr>
            <a:r>
              <a:rPr lang="en-US" sz="2800" dirty="0">
                <a:solidFill>
                  <a:srgbClr val="000000"/>
                </a:solidFill>
                <a:latin typeface="Georgia" panose="02040502050405020303" pitchFamily="18" charset="0"/>
                <a:ea typeface="Times New Roman"/>
                <a:cs typeface="Times New Roman"/>
                <a:sym typeface="Times New Roman"/>
              </a:rPr>
              <a:t>Of the nearly 70 comments related to “policy challenges,” only 19 were likely to actually be policy </a:t>
            </a:r>
            <a:r>
              <a:rPr lang="en-US" sz="2800" dirty="0" smtClean="0">
                <a:solidFill>
                  <a:srgbClr val="000000"/>
                </a:solidFill>
                <a:latin typeface="Georgia" panose="02040502050405020303" pitchFamily="18" charset="0"/>
                <a:ea typeface="Times New Roman"/>
                <a:cs typeface="Times New Roman"/>
                <a:sym typeface="Times New Roman"/>
              </a:rPr>
              <a:t>challenges</a:t>
            </a:r>
            <a:endParaRPr lang="en-US" sz="2800" dirty="0">
              <a:latin typeface="Georgia" panose="02040502050405020303" pitchFamily="18" charset="0"/>
            </a:endParaRPr>
          </a:p>
          <a:p>
            <a:endParaRPr lang="en-US" dirty="0"/>
          </a:p>
        </p:txBody>
      </p:sp>
      <p:sp>
        <p:nvSpPr>
          <p:cNvPr id="5" name="Text Placeholder 4"/>
          <p:cNvSpPr>
            <a:spLocks noGrp="1"/>
          </p:cNvSpPr>
          <p:nvPr>
            <p:ph type="body" idx="2"/>
          </p:nvPr>
        </p:nvSpPr>
        <p:spPr>
          <a:xfrm>
            <a:off x="6172200" y="1516512"/>
            <a:ext cx="5181600" cy="4351338"/>
          </a:xfrm>
        </p:spPr>
        <p:txBody>
          <a:bodyPr/>
          <a:lstStyle/>
          <a:p>
            <a:pPr marL="228600" lvl="0" indent="-228600">
              <a:spcBef>
                <a:spcPts val="0"/>
              </a:spcBef>
              <a:buClr>
                <a:srgbClr val="000000"/>
              </a:buClr>
              <a:buSzPct val="100000"/>
            </a:pPr>
            <a:r>
              <a:rPr lang="en-US" sz="3200" b="1" dirty="0">
                <a:solidFill>
                  <a:srgbClr val="000000"/>
                </a:solidFill>
                <a:latin typeface="Georgia" panose="02040502050405020303" pitchFamily="18" charset="0"/>
                <a:ea typeface="Times New Roman"/>
                <a:cs typeface="Times New Roman"/>
                <a:sym typeface="Times New Roman"/>
              </a:rPr>
              <a:t>Resource challenges</a:t>
            </a:r>
            <a:endParaRPr lang="en-US" sz="3200" dirty="0">
              <a:latin typeface="Georgia" panose="02040502050405020303" pitchFamily="18" charset="0"/>
            </a:endParaRPr>
          </a:p>
          <a:p>
            <a:pPr marL="685800" lvl="1" indent="-228600">
              <a:spcBef>
                <a:spcPts val="0"/>
              </a:spcBef>
              <a:buClr>
                <a:srgbClr val="000000"/>
              </a:buClr>
              <a:buSzPts val="2800"/>
            </a:pPr>
            <a:r>
              <a:rPr lang="en-US" sz="2800" dirty="0">
                <a:solidFill>
                  <a:srgbClr val="000000"/>
                </a:solidFill>
                <a:latin typeface="Georgia" panose="02040502050405020303" pitchFamily="18" charset="0"/>
                <a:ea typeface="Times New Roman"/>
                <a:cs typeface="Times New Roman"/>
                <a:sym typeface="Times New Roman"/>
              </a:rPr>
              <a:t>A key finding from research is that inclusive service delivery models do not cost more than separate </a:t>
            </a:r>
            <a:r>
              <a:rPr lang="en-US" sz="2800" dirty="0" smtClean="0">
                <a:solidFill>
                  <a:srgbClr val="000000"/>
                </a:solidFill>
                <a:latin typeface="Georgia" panose="02040502050405020303" pitchFamily="18" charset="0"/>
                <a:ea typeface="Times New Roman"/>
                <a:cs typeface="Times New Roman"/>
                <a:sym typeface="Times New Roman"/>
              </a:rPr>
              <a:t>programs </a:t>
            </a:r>
            <a:endParaRPr lang="en-US" sz="2800" dirty="0">
              <a:latin typeface="Georgia" panose="02040502050405020303" pitchFamily="18" charset="0"/>
            </a:endParaRPr>
          </a:p>
          <a:p>
            <a:pPr marL="228600" lvl="0" indent="-50800">
              <a:buSzPts val="2800"/>
              <a:buNone/>
            </a:pPr>
            <a:endParaRPr lang="en-US" dirty="0">
              <a:latin typeface="Georgia" panose="02040502050405020303" pitchFamily="18" charset="0"/>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838200" y="278296"/>
            <a:ext cx="10515600" cy="976571"/>
          </a:xfrm>
        </p:spPr>
        <p:txBody>
          <a:bodyPr/>
          <a:lstStyle/>
          <a:p>
            <a:pPr algn="ctr" eaLnBrk="1" hangingPunct="1"/>
            <a:r>
              <a:rPr lang="en-US" altLang="en-US" dirty="0">
                <a:latin typeface="Georgia" panose="02040502050405020303" pitchFamily="18" charset="0"/>
                <a:cs typeface="Times New Roman" panose="02020603050405020304" pitchFamily="18" charset="0"/>
              </a:rPr>
              <a:t>Maslow’s Hierarchy of Needs</a:t>
            </a:r>
          </a:p>
        </p:txBody>
      </p:sp>
      <p:pic>
        <p:nvPicPr>
          <p:cNvPr id="6" name="Picture 5" descr="Maslow's Hierarchy of Needs-all individuals need to meet their basic needs of food and shelter before they are able to acquire security and safety, self-esteem, belonging and love, and ultimately self-actualiz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182" y="1254867"/>
            <a:ext cx="7196565" cy="5397424"/>
          </a:xfrm>
          <a:prstGeom prst="rect">
            <a:avLst/>
          </a:prstGeom>
        </p:spPr>
      </p:pic>
    </p:spTree>
    <p:extLst>
      <p:ext uri="{BB962C8B-B14F-4D97-AF65-F5344CB8AC3E}">
        <p14:creationId xmlns:p14="http://schemas.microsoft.com/office/powerpoint/2010/main" val="1983093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59"/>
        <p:cNvGrpSpPr/>
        <p:nvPr/>
      </p:nvGrpSpPr>
      <p:grpSpPr>
        <a:xfrm>
          <a:off x="0" y="0"/>
          <a:ext cx="0" cy="0"/>
          <a:chOff x="0" y="0"/>
          <a:chExt cx="0" cy="0"/>
        </a:xfrm>
      </p:grpSpPr>
      <p:sp>
        <p:nvSpPr>
          <p:cNvPr id="3" name="Title 2"/>
          <p:cNvSpPr>
            <a:spLocks noGrp="1"/>
          </p:cNvSpPr>
          <p:nvPr>
            <p:ph type="title"/>
          </p:nvPr>
        </p:nvSpPr>
        <p:spPr>
          <a:xfrm>
            <a:off x="438827" y="2778607"/>
            <a:ext cx="10977799" cy="2852737"/>
          </a:xfrm>
        </p:spPr>
        <p:txBody>
          <a:bodyPr/>
          <a:lstStyle/>
          <a:p>
            <a:r>
              <a:rPr lang="en-US" dirty="0" smtClean="0">
                <a:latin typeface="Georgia" panose="02040502050405020303" pitchFamily="18" charset="0"/>
              </a:rPr>
              <a:t>Module 1: </a:t>
            </a:r>
            <a:br>
              <a:rPr lang="en-US" dirty="0" smtClean="0">
                <a:latin typeface="Georgia" panose="02040502050405020303" pitchFamily="18" charset="0"/>
              </a:rPr>
            </a:br>
            <a:r>
              <a:rPr lang="en-US" dirty="0" smtClean="0">
                <a:latin typeface="Georgia" panose="02040502050405020303" pitchFamily="18" charset="0"/>
              </a:rPr>
              <a:t>Planning for Inclusive Practices</a:t>
            </a:r>
            <a:endParaRPr lang="en-US" dirty="0">
              <a:latin typeface="Georgia" panose="02040502050405020303" pitchFamily="18" charset="0"/>
            </a:endParaRPr>
          </a:p>
        </p:txBody>
      </p:sp>
      <p:pic>
        <p:nvPicPr>
          <p:cNvPr id="162" name="Google Shape;162;p29" descr="&quot;&quot;"/>
          <p:cNvPicPr preferRelativeResize="0"/>
          <p:nvPr/>
        </p:nvPicPr>
        <p:blipFill rotWithShape="1">
          <a:blip r:embed="rId3">
            <a:alphaModFix/>
          </a:blip>
          <a:srcRect/>
          <a:stretch/>
        </p:blipFill>
        <p:spPr>
          <a:xfrm>
            <a:off x="5927727" y="1020101"/>
            <a:ext cx="5257175" cy="318487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24192" y="151117"/>
            <a:ext cx="10515600" cy="1081335"/>
          </a:xfrm>
        </p:spPr>
        <p:txBody>
          <a:bodyPr/>
          <a:lstStyle/>
          <a:p>
            <a:pPr algn="ctr" eaLnBrk="1" hangingPunct="1"/>
            <a:r>
              <a:rPr lang="en-US" altLang="en-US" dirty="0">
                <a:latin typeface="Georgia" panose="02040502050405020303" pitchFamily="18" charset="0"/>
                <a:cs typeface="Times New Roman" panose="02020603050405020304" pitchFamily="18" charset="0"/>
              </a:rPr>
              <a:t>Maslow’s Hierarchy Re-arranged</a:t>
            </a:r>
          </a:p>
        </p:txBody>
      </p:sp>
      <p:pic>
        <p:nvPicPr>
          <p:cNvPr id="2" name="Picture 1" descr="Image of Maslow's Hierarchy: Starting from the bottom and moving upwar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708" y="1391478"/>
            <a:ext cx="7215739" cy="5284234"/>
          </a:xfrm>
          <a:prstGeom prst="rect">
            <a:avLst/>
          </a:prstGeom>
        </p:spPr>
      </p:pic>
    </p:spTree>
    <p:extLst>
      <p:ext uri="{BB962C8B-B14F-4D97-AF65-F5344CB8AC3E}">
        <p14:creationId xmlns:p14="http://schemas.microsoft.com/office/powerpoint/2010/main" val="3335783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07"/>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Inclusive Education: From Political Correctness Towards Social Justice</a:t>
            </a:r>
            <a:endParaRPr lang="en-US" dirty="0"/>
          </a:p>
        </p:txBody>
      </p:sp>
      <p:pic>
        <p:nvPicPr>
          <p:cNvPr id="309" name="Google Shape;309;p48" descr="Photo of Norman Kunc "/>
          <p:cNvPicPr preferRelativeResize="0">
            <a:picLocks noGrp="1"/>
          </p:cNvPicPr>
          <p:nvPr>
            <p:ph type="body" idx="1"/>
          </p:nvPr>
        </p:nvPicPr>
        <p:blipFill rotWithShape="1">
          <a:blip r:embed="rId3">
            <a:alphaModFix/>
          </a:blip>
          <a:srcRect/>
          <a:stretch/>
        </p:blipFill>
        <p:spPr>
          <a:xfrm>
            <a:off x="3786808" y="1825624"/>
            <a:ext cx="4581939" cy="464474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14"/>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Rationale for Inclusive </a:t>
            </a:r>
            <a:r>
              <a:rPr lang="en-US" dirty="0" smtClean="0">
                <a:latin typeface="Georgia" panose="02040502050405020303" pitchFamily="18" charset="0"/>
                <a:ea typeface="Times New Roman"/>
                <a:cs typeface="Times New Roman"/>
                <a:sym typeface="Times New Roman"/>
              </a:rPr>
              <a:t>Practices, Part 3</a:t>
            </a:r>
            <a:endParaRPr lang="en-US" dirty="0"/>
          </a:p>
        </p:txBody>
      </p:sp>
      <p:sp>
        <p:nvSpPr>
          <p:cNvPr id="3" name="Text Placeholder 2"/>
          <p:cNvSpPr>
            <a:spLocks noGrp="1"/>
          </p:cNvSpPr>
          <p:nvPr>
            <p:ph type="body" idx="2"/>
          </p:nvPr>
        </p:nvSpPr>
        <p:spPr/>
        <p:txBody>
          <a:bodyPr/>
          <a:lstStyle/>
          <a:p>
            <a:pPr marL="228600" lvl="0" indent="-228600">
              <a:spcBef>
                <a:spcPts val="0"/>
              </a:spcBef>
              <a:buSzPts val="3600"/>
            </a:pPr>
            <a:r>
              <a:rPr lang="en-US" sz="4000" dirty="0">
                <a:latin typeface="Georgia" panose="02040502050405020303" pitchFamily="18" charset="0"/>
                <a:ea typeface="Times New Roman"/>
                <a:cs typeface="Times New Roman"/>
                <a:sym typeface="Times New Roman"/>
              </a:rPr>
              <a:t>Legal</a:t>
            </a:r>
            <a:endParaRPr lang="en-US" sz="4000" dirty="0">
              <a:latin typeface="Georgia" panose="02040502050405020303" pitchFamily="18" charset="0"/>
            </a:endParaRPr>
          </a:p>
          <a:p>
            <a:pPr marL="228600" lvl="0" indent="-228600">
              <a:buSzPts val="3600"/>
            </a:pPr>
            <a:r>
              <a:rPr lang="en-US" sz="4000" dirty="0">
                <a:latin typeface="Georgia" panose="02040502050405020303" pitchFamily="18" charset="0"/>
                <a:ea typeface="Times New Roman"/>
                <a:cs typeface="Times New Roman"/>
                <a:sym typeface="Times New Roman"/>
              </a:rPr>
              <a:t>Moral, ethical, and social</a:t>
            </a:r>
            <a:endParaRPr lang="en-US" sz="4000" dirty="0">
              <a:latin typeface="Georgia" panose="02040502050405020303" pitchFamily="18" charset="0"/>
            </a:endParaRPr>
          </a:p>
          <a:p>
            <a:pPr marL="228600" lvl="0" indent="-228600">
              <a:buSzPts val="3600"/>
            </a:pPr>
            <a:r>
              <a:rPr lang="en-US" sz="4000" b="1" dirty="0">
                <a:latin typeface="Georgia" panose="02040502050405020303" pitchFamily="18" charset="0"/>
                <a:ea typeface="Times New Roman"/>
                <a:cs typeface="Times New Roman"/>
                <a:sym typeface="Times New Roman"/>
              </a:rPr>
              <a:t>Educational</a:t>
            </a:r>
            <a:endParaRPr lang="en-US" sz="4000" dirty="0">
              <a:latin typeface="Georgia" panose="02040502050405020303" pitchFamily="18" charset="0"/>
            </a:endParaRPr>
          </a:p>
          <a:p>
            <a:endParaRPr lang="en-US" sz="4000" dirty="0"/>
          </a:p>
        </p:txBody>
      </p:sp>
      <p:pic>
        <p:nvPicPr>
          <p:cNvPr id="316" name="Google Shape;316;p49" descr="&quot;&quot;"/>
          <p:cNvPicPr preferRelativeResize="0">
            <a:picLocks noGrp="1"/>
          </p:cNvPicPr>
          <p:nvPr>
            <p:ph type="body" idx="1"/>
          </p:nvPr>
        </p:nvPicPr>
        <p:blipFill rotWithShape="1">
          <a:blip r:embed="rId3">
            <a:alphaModFix/>
          </a:blip>
          <a:srcRect/>
          <a:stretch/>
        </p:blipFill>
        <p:spPr>
          <a:xfrm>
            <a:off x="838200" y="1825624"/>
            <a:ext cx="4487465" cy="332284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22"/>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Educational Rationale</a:t>
            </a:r>
            <a:endParaRPr lang="en-US" dirty="0"/>
          </a:p>
        </p:txBody>
      </p:sp>
      <p:sp>
        <p:nvSpPr>
          <p:cNvPr id="3" name="Text Placeholder 2"/>
          <p:cNvSpPr>
            <a:spLocks noGrp="1"/>
          </p:cNvSpPr>
          <p:nvPr>
            <p:ph type="body" idx="1"/>
          </p:nvPr>
        </p:nvSpPr>
        <p:spPr/>
        <p:txBody>
          <a:bodyPr/>
          <a:lstStyle/>
          <a:p>
            <a:pPr marL="228600" lvl="0" indent="-228600">
              <a:lnSpc>
                <a:spcPct val="120000"/>
              </a:lnSpc>
              <a:spcBef>
                <a:spcPts val="0"/>
              </a:spcBef>
              <a:buSzPts val="3600"/>
            </a:pPr>
            <a:r>
              <a:rPr lang="en-US" sz="4000" dirty="0">
                <a:latin typeface="Georgia" panose="02040502050405020303" pitchFamily="18" charset="0"/>
                <a:ea typeface="Times New Roman"/>
                <a:cs typeface="Times New Roman"/>
                <a:sym typeface="Times New Roman"/>
              </a:rPr>
              <a:t>Opportunities for play and social interaction</a:t>
            </a:r>
            <a:endParaRPr lang="en-US" sz="4000" dirty="0">
              <a:latin typeface="Georgia" panose="02040502050405020303" pitchFamily="18" charset="0"/>
            </a:endParaRPr>
          </a:p>
          <a:p>
            <a:pPr marL="228600" lvl="0" indent="-228600">
              <a:lnSpc>
                <a:spcPct val="120000"/>
              </a:lnSpc>
              <a:buSzPts val="3600"/>
            </a:pPr>
            <a:r>
              <a:rPr lang="en-US" sz="4000" dirty="0">
                <a:latin typeface="Georgia" panose="02040502050405020303" pitchFamily="18" charset="0"/>
                <a:ea typeface="Times New Roman"/>
                <a:cs typeface="Times New Roman"/>
                <a:sym typeface="Times New Roman"/>
              </a:rPr>
              <a:t>Role models</a:t>
            </a:r>
            <a:endParaRPr lang="en-US" sz="4000" dirty="0">
              <a:latin typeface="Georgia" panose="02040502050405020303" pitchFamily="18" charset="0"/>
            </a:endParaRPr>
          </a:p>
          <a:p>
            <a:pPr marL="228600" lvl="0" indent="-228600">
              <a:lnSpc>
                <a:spcPct val="120000"/>
              </a:lnSpc>
              <a:buSzPts val="3600"/>
            </a:pPr>
            <a:r>
              <a:rPr lang="en-US" sz="4000" dirty="0">
                <a:latin typeface="Georgia" panose="02040502050405020303" pitchFamily="18" charset="0"/>
                <a:ea typeface="Times New Roman"/>
                <a:cs typeface="Times New Roman"/>
                <a:sym typeface="Times New Roman"/>
              </a:rPr>
              <a:t>Higher expectations</a:t>
            </a:r>
            <a:endParaRPr lang="en-US" sz="4000" dirty="0">
              <a:latin typeface="Georgia" panose="02040502050405020303" pitchFamily="18" charset="0"/>
            </a:endParaRPr>
          </a:p>
          <a:p>
            <a:pPr marL="228600" lvl="0" indent="-228600">
              <a:lnSpc>
                <a:spcPct val="120000"/>
              </a:lnSpc>
              <a:buSzPts val="3600"/>
            </a:pPr>
            <a:r>
              <a:rPr lang="en-US" sz="4000" dirty="0">
                <a:latin typeface="Georgia" panose="02040502050405020303" pitchFamily="18" charset="0"/>
                <a:ea typeface="Times New Roman"/>
                <a:cs typeface="Times New Roman"/>
                <a:sym typeface="Times New Roman"/>
              </a:rPr>
              <a:t>Developmental gains</a:t>
            </a:r>
            <a:endParaRPr lang="en-US" sz="4000" dirty="0">
              <a:latin typeface="Georgia" panose="02040502050405020303" pitchFamily="18" charset="0"/>
            </a:endParaRPr>
          </a:p>
          <a:p>
            <a:endParaRPr lang="en-US" sz="35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29"/>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hlinkClick r:id="rId3"/>
              </a:rPr>
              <a:t>Lea Goes to School</a:t>
            </a:r>
            <a:endParaRPr lang="en-US" dirty="0"/>
          </a:p>
        </p:txBody>
      </p:sp>
      <p:sp>
        <p:nvSpPr>
          <p:cNvPr id="5" name="Text Placeholder 4"/>
          <p:cNvSpPr>
            <a:spLocks noGrp="1"/>
          </p:cNvSpPr>
          <p:nvPr>
            <p:ph type="body" idx="1"/>
          </p:nvPr>
        </p:nvSpPr>
        <p:spPr>
          <a:xfrm>
            <a:off x="339436" y="5920849"/>
            <a:ext cx="10515600" cy="727168"/>
          </a:xfrm>
        </p:spPr>
        <p:txBody>
          <a:bodyPr/>
          <a:lstStyle/>
          <a:p>
            <a:pPr marL="114300" lvl="0" indent="0">
              <a:buNone/>
            </a:pPr>
            <a:r>
              <a:rPr lang="en-US" sz="2400" dirty="0">
                <a:latin typeface="Georgia" panose="02040502050405020303" pitchFamily="18" charset="0"/>
              </a:rPr>
              <a:t>Retrieved from </a:t>
            </a:r>
            <a:r>
              <a:rPr lang="en-US" sz="2400" dirty="0">
                <a:latin typeface="Georgia" panose="02040502050405020303" pitchFamily="18" charset="0"/>
                <a:hlinkClick r:id="rId3" tooltip="Website link"/>
              </a:rPr>
              <a:t>https://www.youtube.com/watch?v=l_QGlbwwCy4</a:t>
            </a:r>
            <a:endParaRPr lang="en-US" sz="2400" dirty="0">
              <a:latin typeface="Georgia" panose="02040502050405020303" pitchFamily="18" charset="0"/>
            </a:endParaRPr>
          </a:p>
          <a:p>
            <a:endParaRPr lang="en-US" sz="2400" dirty="0">
              <a:latin typeface="Georgia" panose="02040502050405020303" pitchFamily="18" charset="0"/>
            </a:endParaRPr>
          </a:p>
        </p:txBody>
      </p:sp>
      <p:pic>
        <p:nvPicPr>
          <p:cNvPr id="3" name="Picture 2" descr="&quot;&quot;"/>
          <p:cNvPicPr>
            <a:picLocks noChangeAspect="1"/>
          </p:cNvPicPr>
          <p:nvPr/>
        </p:nvPicPr>
        <p:blipFill>
          <a:blip r:embed="rId4"/>
          <a:stretch>
            <a:fillRect/>
          </a:stretch>
        </p:blipFill>
        <p:spPr>
          <a:xfrm>
            <a:off x="3079367" y="1690688"/>
            <a:ext cx="6033266" cy="398134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38"/>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Educational </a:t>
            </a:r>
            <a:r>
              <a:rPr lang="en-US" dirty="0" smtClean="0">
                <a:latin typeface="Georgia" panose="02040502050405020303" pitchFamily="18" charset="0"/>
                <a:ea typeface="Times New Roman"/>
                <a:cs typeface="Times New Roman"/>
                <a:sym typeface="Times New Roman"/>
              </a:rPr>
              <a:t>Rationale </a:t>
            </a:r>
            <a:r>
              <a:rPr lang="en-US" sz="3200" dirty="0" smtClean="0">
                <a:latin typeface="Georgia" panose="02040502050405020303" pitchFamily="18" charset="0"/>
                <a:ea typeface="Times New Roman"/>
                <a:cs typeface="Times New Roman"/>
                <a:sym typeface="Times New Roman"/>
              </a:rPr>
              <a:t>(</a:t>
            </a:r>
            <a:r>
              <a:rPr lang="en-US" sz="3200" dirty="0" err="1" smtClean="0">
                <a:latin typeface="Georgia" panose="02040502050405020303" pitchFamily="18" charset="0"/>
                <a:ea typeface="Times New Roman"/>
                <a:cs typeface="Times New Roman"/>
                <a:sym typeface="Times New Roman"/>
              </a:rPr>
              <a:t>con’t</a:t>
            </a:r>
            <a:r>
              <a:rPr lang="en-US" sz="3200" dirty="0" smtClean="0">
                <a:latin typeface="Georgia" panose="02040502050405020303" pitchFamily="18" charset="0"/>
                <a:ea typeface="Times New Roman"/>
                <a:cs typeface="Times New Roman"/>
                <a:sym typeface="Times New Roman"/>
              </a:rPr>
              <a:t>.)</a:t>
            </a:r>
            <a:endParaRPr lang="en-US" sz="3200" dirty="0"/>
          </a:p>
        </p:txBody>
      </p:sp>
      <p:sp>
        <p:nvSpPr>
          <p:cNvPr id="3" name="Text Placeholder 2"/>
          <p:cNvSpPr>
            <a:spLocks noGrp="1"/>
          </p:cNvSpPr>
          <p:nvPr>
            <p:ph type="body" idx="1"/>
          </p:nvPr>
        </p:nvSpPr>
        <p:spPr>
          <a:xfrm>
            <a:off x="838200" y="1530626"/>
            <a:ext cx="10515600" cy="5029200"/>
          </a:xfrm>
        </p:spPr>
        <p:txBody>
          <a:bodyPr/>
          <a:lstStyle/>
          <a:p>
            <a:pPr marL="228600" lvl="0" indent="-228600">
              <a:spcBef>
                <a:spcPts val="0"/>
              </a:spcBef>
              <a:buSzPts val="2800"/>
            </a:pPr>
            <a:r>
              <a:rPr lang="en-US" b="1" dirty="0">
                <a:latin typeface="Georgia" panose="02040502050405020303" pitchFamily="18" charset="0"/>
                <a:ea typeface="Times New Roman"/>
                <a:cs typeface="Times New Roman"/>
                <a:sym typeface="Times New Roman"/>
              </a:rPr>
              <a:t>When included in general education settings, preschool children are more likely to exhibit positive social and emotional behaviors than their peers who are relegated to programs that serve only children with </a:t>
            </a:r>
            <a:r>
              <a:rPr lang="en-US" b="1" dirty="0" smtClean="0">
                <a:latin typeface="Georgia" panose="02040502050405020303" pitchFamily="18" charset="0"/>
                <a:ea typeface="Times New Roman"/>
                <a:cs typeface="Times New Roman"/>
                <a:sym typeface="Times New Roman"/>
              </a:rPr>
              <a:t>disabilities </a:t>
            </a:r>
            <a:r>
              <a:rPr lang="en-US" dirty="0">
                <a:latin typeface="Georgia" panose="02040502050405020303" pitchFamily="18" charset="0"/>
                <a:ea typeface="Times New Roman"/>
                <a:cs typeface="Times New Roman"/>
                <a:sym typeface="Times New Roman"/>
              </a:rPr>
              <a:t>(</a:t>
            </a:r>
            <a:r>
              <a:rPr lang="en-US" dirty="0" err="1">
                <a:latin typeface="Georgia" panose="02040502050405020303" pitchFamily="18" charset="0"/>
                <a:ea typeface="Times New Roman"/>
                <a:cs typeface="Times New Roman"/>
                <a:sym typeface="Times New Roman"/>
              </a:rPr>
              <a:t>Holahan</a:t>
            </a:r>
            <a:r>
              <a:rPr lang="en-US" dirty="0">
                <a:latin typeface="Georgia" panose="02040502050405020303" pitchFamily="18" charset="0"/>
                <a:ea typeface="Times New Roman"/>
                <a:cs typeface="Times New Roman"/>
                <a:sym typeface="Times New Roman"/>
              </a:rPr>
              <a:t> &amp; </a:t>
            </a:r>
            <a:r>
              <a:rPr lang="en-US" dirty="0" err="1">
                <a:latin typeface="Georgia" panose="02040502050405020303" pitchFamily="18" charset="0"/>
                <a:ea typeface="Times New Roman"/>
                <a:cs typeface="Times New Roman"/>
                <a:sym typeface="Times New Roman"/>
              </a:rPr>
              <a:t>Costenbader</a:t>
            </a:r>
            <a:r>
              <a:rPr lang="en-US" dirty="0">
                <a:latin typeface="Georgia" panose="02040502050405020303" pitchFamily="18" charset="0"/>
                <a:ea typeface="Times New Roman"/>
                <a:cs typeface="Times New Roman"/>
                <a:sym typeface="Times New Roman"/>
              </a:rPr>
              <a:t>, 2000; Strain, Bovey, Wilson, &amp; </a:t>
            </a:r>
            <a:r>
              <a:rPr lang="en-US" dirty="0" err="1">
                <a:latin typeface="Georgia" panose="02040502050405020303" pitchFamily="18" charset="0"/>
                <a:ea typeface="Times New Roman"/>
                <a:cs typeface="Times New Roman"/>
                <a:sym typeface="Times New Roman"/>
              </a:rPr>
              <a:t>Roybal</a:t>
            </a:r>
            <a:r>
              <a:rPr lang="en-US" dirty="0">
                <a:latin typeface="Georgia" panose="02040502050405020303" pitchFamily="18" charset="0"/>
                <a:ea typeface="Times New Roman"/>
                <a:cs typeface="Times New Roman"/>
                <a:sym typeface="Times New Roman"/>
              </a:rPr>
              <a:t>, 2009</a:t>
            </a:r>
            <a:r>
              <a:rPr lang="en-US" dirty="0" smtClean="0">
                <a:latin typeface="Georgia" panose="02040502050405020303" pitchFamily="18" charset="0"/>
                <a:ea typeface="Times New Roman"/>
                <a:cs typeface="Times New Roman"/>
                <a:sym typeface="Times New Roman"/>
              </a:rPr>
              <a:t>).</a:t>
            </a:r>
          </a:p>
          <a:p>
            <a:pPr marL="228600" lvl="0" indent="-228600">
              <a:spcBef>
                <a:spcPts val="0"/>
              </a:spcBef>
              <a:buSzPts val="2800"/>
            </a:pPr>
            <a:endParaRPr lang="en-US" dirty="0">
              <a:latin typeface="Georgia" panose="02040502050405020303" pitchFamily="18" charset="0"/>
            </a:endParaRPr>
          </a:p>
          <a:p>
            <a:pPr marL="228600" lvl="0" indent="-228600">
              <a:buSzPts val="2800"/>
            </a:pPr>
            <a:r>
              <a:rPr lang="en-US" dirty="0">
                <a:latin typeface="Georgia" panose="02040502050405020303" pitchFamily="18" charset="0"/>
                <a:ea typeface="Times New Roman"/>
                <a:cs typeface="Times New Roman"/>
                <a:sym typeface="Times New Roman"/>
              </a:rPr>
              <a:t> </a:t>
            </a:r>
            <a:r>
              <a:rPr lang="en-US" b="1" dirty="0">
                <a:latin typeface="Georgia" panose="02040502050405020303" pitchFamily="18" charset="0"/>
                <a:ea typeface="Times New Roman"/>
                <a:cs typeface="Times New Roman"/>
                <a:sym typeface="Times New Roman"/>
              </a:rPr>
              <a:t>Studies found that high quality inclusive programs support children’s cognitive growth more than settings in which children are not included in a typical early childhood programs </a:t>
            </a:r>
            <a:r>
              <a:rPr lang="en-US" dirty="0">
                <a:latin typeface="Georgia" panose="02040502050405020303" pitchFamily="18" charset="0"/>
                <a:ea typeface="Times New Roman"/>
                <a:cs typeface="Times New Roman"/>
                <a:sym typeface="Times New Roman"/>
              </a:rPr>
              <a:t>(Strain &amp; Bovey, 2011; </a:t>
            </a:r>
            <a:r>
              <a:rPr lang="en-US" dirty="0" err="1">
                <a:latin typeface="Georgia" panose="02040502050405020303" pitchFamily="18" charset="0"/>
                <a:ea typeface="Times New Roman"/>
                <a:cs typeface="Times New Roman"/>
                <a:sym typeface="Times New Roman"/>
              </a:rPr>
              <a:t>Holahan</a:t>
            </a:r>
            <a:r>
              <a:rPr lang="en-US" dirty="0">
                <a:latin typeface="Georgia" panose="02040502050405020303" pitchFamily="18" charset="0"/>
                <a:ea typeface="Times New Roman"/>
                <a:cs typeface="Times New Roman"/>
                <a:sym typeface="Times New Roman"/>
              </a:rPr>
              <a:t> &amp; </a:t>
            </a:r>
            <a:r>
              <a:rPr lang="en-US" dirty="0" err="1">
                <a:latin typeface="Georgia" panose="02040502050405020303" pitchFamily="18" charset="0"/>
                <a:ea typeface="Times New Roman"/>
                <a:cs typeface="Times New Roman"/>
                <a:sym typeface="Times New Roman"/>
              </a:rPr>
              <a:t>Costenbader</a:t>
            </a:r>
            <a:r>
              <a:rPr lang="en-US" dirty="0">
                <a:latin typeface="Georgia" panose="02040502050405020303" pitchFamily="18" charset="0"/>
                <a:ea typeface="Times New Roman"/>
                <a:cs typeface="Times New Roman"/>
                <a:sym typeface="Times New Roman"/>
              </a:rPr>
              <a:t>, 2000). </a:t>
            </a:r>
            <a:endParaRPr lang="en-US" dirty="0">
              <a:latin typeface="Georgia" panose="02040502050405020303" pitchFamily="18" charset="0"/>
            </a:endParaRPr>
          </a:p>
          <a:p>
            <a:pPr marL="228600" lvl="0" indent="-76200">
              <a:buSzPts val="2400"/>
              <a:buNone/>
            </a:pPr>
            <a:endParaRPr lang="en-US" sz="2400" dirty="0">
              <a:latin typeface="Georgia" panose="02040502050405020303" pitchFamily="18" charset="0"/>
              <a:ea typeface="Times New Roman"/>
              <a:cs typeface="Times New Roman"/>
              <a:sym typeface="Times New Roman"/>
            </a:endParaRPr>
          </a:p>
          <a:p>
            <a:endParaRPr lang="en-US"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345"/>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Who Benefits From Inclusive Practices?</a:t>
            </a:r>
            <a:endParaRPr lang="en-US" dirty="0"/>
          </a:p>
        </p:txBody>
      </p:sp>
      <p:sp>
        <p:nvSpPr>
          <p:cNvPr id="4" name="Text Placeholder 3"/>
          <p:cNvSpPr>
            <a:spLocks noGrp="1"/>
          </p:cNvSpPr>
          <p:nvPr>
            <p:ph type="body" idx="1"/>
          </p:nvPr>
        </p:nvSpPr>
        <p:spPr/>
        <p:txBody>
          <a:bodyPr/>
          <a:lstStyle/>
          <a:p>
            <a:pPr marL="228600" lvl="0" indent="-228600">
              <a:lnSpc>
                <a:spcPct val="120000"/>
              </a:lnSpc>
              <a:spcBef>
                <a:spcPts val="0"/>
              </a:spcBef>
              <a:buSzPts val="3600"/>
            </a:pPr>
            <a:r>
              <a:rPr lang="en-US" sz="4000" dirty="0">
                <a:latin typeface="Georgia" panose="02040502050405020303" pitchFamily="18" charset="0"/>
                <a:ea typeface="Times New Roman"/>
                <a:cs typeface="Times New Roman"/>
                <a:sym typeface="Times New Roman"/>
              </a:rPr>
              <a:t>Teachers</a:t>
            </a:r>
            <a:endParaRPr lang="en-US" sz="4000" dirty="0">
              <a:latin typeface="Georgia" panose="02040502050405020303" pitchFamily="18" charset="0"/>
            </a:endParaRPr>
          </a:p>
          <a:p>
            <a:pPr marL="228600" lvl="0" indent="-228600">
              <a:lnSpc>
                <a:spcPct val="120000"/>
              </a:lnSpc>
              <a:buSzPts val="3600"/>
            </a:pPr>
            <a:r>
              <a:rPr lang="en-US" sz="4000" dirty="0">
                <a:latin typeface="Georgia" panose="02040502050405020303" pitchFamily="18" charset="0"/>
                <a:ea typeface="Times New Roman"/>
                <a:cs typeface="Times New Roman"/>
                <a:sym typeface="Times New Roman"/>
              </a:rPr>
              <a:t>Children with and without disabilities</a:t>
            </a:r>
            <a:endParaRPr lang="en-US" sz="4000" dirty="0">
              <a:latin typeface="Georgia" panose="02040502050405020303" pitchFamily="18" charset="0"/>
            </a:endParaRPr>
          </a:p>
          <a:p>
            <a:pPr marL="228600" lvl="0" indent="-228600">
              <a:lnSpc>
                <a:spcPct val="120000"/>
              </a:lnSpc>
              <a:buSzPts val="3600"/>
            </a:pPr>
            <a:r>
              <a:rPr lang="en-US" sz="4000" dirty="0">
                <a:latin typeface="Georgia" panose="02040502050405020303" pitchFamily="18" charset="0"/>
                <a:ea typeface="Times New Roman"/>
                <a:cs typeface="Times New Roman"/>
                <a:sym typeface="Times New Roman"/>
              </a:rPr>
              <a:t>Families of children with and without disabilities</a:t>
            </a:r>
            <a:endParaRPr lang="en-US" sz="4000" dirty="0">
              <a:latin typeface="Georgia" panose="02040502050405020303" pitchFamily="18" charset="0"/>
            </a:endParaRPr>
          </a:p>
          <a:p>
            <a:pPr marL="228600" lvl="0" indent="-228600">
              <a:lnSpc>
                <a:spcPct val="120000"/>
              </a:lnSpc>
              <a:buSzPts val="3600"/>
            </a:pPr>
            <a:r>
              <a:rPr lang="en-US" sz="4000" dirty="0">
                <a:latin typeface="Georgia" panose="02040502050405020303" pitchFamily="18" charset="0"/>
                <a:ea typeface="Times New Roman"/>
                <a:cs typeface="Times New Roman"/>
                <a:sym typeface="Times New Roman"/>
              </a:rPr>
              <a:t>Administrators</a:t>
            </a:r>
            <a:endParaRPr lang="en-US" sz="4000" dirty="0">
              <a:latin typeface="Georgia" panose="02040502050405020303" pitchFamily="18" charset="0"/>
            </a:endParaRPr>
          </a:p>
          <a:p>
            <a:endParaRPr lang="en-US" sz="35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52"/>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Definition of Inclusion in Early Childhood </a:t>
            </a:r>
            <a:endParaRPr lang="en-US" dirty="0"/>
          </a:p>
        </p:txBody>
      </p:sp>
      <p:sp>
        <p:nvSpPr>
          <p:cNvPr id="3" name="Text Placeholder 2"/>
          <p:cNvSpPr>
            <a:spLocks noGrp="1"/>
          </p:cNvSpPr>
          <p:nvPr>
            <p:ph type="body" idx="1"/>
          </p:nvPr>
        </p:nvSpPr>
        <p:spPr>
          <a:xfrm>
            <a:off x="838200" y="1825625"/>
            <a:ext cx="10515600" cy="4813714"/>
          </a:xfrm>
        </p:spPr>
        <p:txBody>
          <a:bodyPr/>
          <a:lstStyle/>
          <a:p>
            <a:pPr marL="228600" lvl="0" indent="-228600">
              <a:spcBef>
                <a:spcPts val="0"/>
              </a:spcBef>
              <a:buSzPts val="3200"/>
            </a:pPr>
            <a:r>
              <a:rPr lang="en-US" sz="3200" dirty="0">
                <a:latin typeface="Georgia" panose="02040502050405020303" pitchFamily="18" charset="0"/>
                <a:ea typeface="Times New Roman"/>
                <a:cs typeface="Times New Roman"/>
                <a:sym typeface="Times New Roman"/>
              </a:rPr>
              <a:t>Including children with disabilities in early childhood programs, together with their peers without </a:t>
            </a:r>
            <a:r>
              <a:rPr lang="en-US" sz="3200" dirty="0" smtClean="0">
                <a:latin typeface="Georgia" panose="02040502050405020303" pitchFamily="18" charset="0"/>
                <a:ea typeface="Times New Roman"/>
                <a:cs typeface="Times New Roman"/>
                <a:sym typeface="Times New Roman"/>
              </a:rPr>
              <a:t>disabilities; </a:t>
            </a:r>
            <a:endParaRPr lang="en-US" sz="3200" dirty="0">
              <a:latin typeface="Georgia" panose="02040502050405020303" pitchFamily="18" charset="0"/>
            </a:endParaRPr>
          </a:p>
          <a:p>
            <a:pPr marL="228600" lvl="0" indent="-228600">
              <a:buSzPts val="3200"/>
            </a:pPr>
            <a:r>
              <a:rPr lang="en-US" sz="3200" dirty="0">
                <a:latin typeface="Georgia" panose="02040502050405020303" pitchFamily="18" charset="0"/>
                <a:ea typeface="Times New Roman"/>
                <a:cs typeface="Times New Roman"/>
                <a:sym typeface="Times New Roman"/>
              </a:rPr>
              <a:t>Holding high expectations and intentionally promoting participation in all learning and social activities, facilitated by individualized accommodations; and</a:t>
            </a:r>
            <a:endParaRPr lang="en-US" sz="3200" dirty="0">
              <a:latin typeface="Georgia" panose="02040502050405020303" pitchFamily="18" charset="0"/>
            </a:endParaRPr>
          </a:p>
          <a:p>
            <a:pPr marL="228600" lvl="0" indent="-228600">
              <a:buSzPts val="3200"/>
            </a:pPr>
            <a:r>
              <a:rPr lang="en-US" sz="3200" dirty="0">
                <a:latin typeface="Georgia" panose="02040502050405020303" pitchFamily="18" charset="0"/>
                <a:ea typeface="Times New Roman"/>
                <a:cs typeface="Times New Roman"/>
                <a:sym typeface="Times New Roman"/>
              </a:rPr>
              <a:t>Using </a:t>
            </a:r>
            <a:r>
              <a:rPr lang="en-US" sz="3200" dirty="0" smtClean="0">
                <a:latin typeface="Georgia" panose="02040502050405020303" pitchFamily="18" charset="0"/>
                <a:ea typeface="Times New Roman"/>
                <a:cs typeface="Times New Roman"/>
                <a:sym typeface="Times New Roman"/>
              </a:rPr>
              <a:t>evidenced-based </a:t>
            </a:r>
            <a:r>
              <a:rPr lang="en-US" sz="3200" dirty="0">
                <a:latin typeface="Georgia" panose="02040502050405020303" pitchFamily="18" charset="0"/>
                <a:ea typeface="Times New Roman"/>
                <a:cs typeface="Times New Roman"/>
                <a:sym typeface="Times New Roman"/>
              </a:rPr>
              <a:t>services and support to foster their development, friendship with </a:t>
            </a:r>
            <a:r>
              <a:rPr lang="en-US" sz="3200" dirty="0" smtClean="0">
                <a:latin typeface="Georgia" panose="02040502050405020303" pitchFamily="18" charset="0"/>
                <a:ea typeface="Times New Roman"/>
                <a:cs typeface="Times New Roman"/>
                <a:sym typeface="Times New Roman"/>
              </a:rPr>
              <a:t>peers, </a:t>
            </a:r>
            <a:r>
              <a:rPr lang="en-US" sz="3200" dirty="0">
                <a:latin typeface="Georgia" panose="02040502050405020303" pitchFamily="18" charset="0"/>
                <a:ea typeface="Times New Roman"/>
                <a:cs typeface="Times New Roman"/>
                <a:sym typeface="Times New Roman"/>
              </a:rPr>
              <a:t>and sense of belonging. </a:t>
            </a:r>
            <a:endParaRPr lang="en-US" sz="3200" dirty="0" smtClean="0">
              <a:latin typeface="Georgia" panose="02040502050405020303" pitchFamily="18" charset="0"/>
              <a:ea typeface="Times New Roman"/>
              <a:cs typeface="Times New Roman"/>
              <a:sym typeface="Times New Roman"/>
            </a:endParaRPr>
          </a:p>
          <a:p>
            <a:pPr marL="0" lvl="0" indent="0">
              <a:buSzPts val="3200"/>
              <a:buNone/>
            </a:pPr>
            <a:endParaRPr lang="en-US" sz="2400" dirty="0">
              <a:latin typeface="Georgia" panose="02040502050405020303" pitchFamily="18" charset="0"/>
              <a:cs typeface="Times New Roman"/>
              <a:sym typeface="Times New Roman"/>
            </a:endParaRPr>
          </a:p>
          <a:p>
            <a:pPr marL="0" indent="0">
              <a:buSzPts val="3200"/>
              <a:buNone/>
            </a:pPr>
            <a:r>
              <a:rPr lang="en-US" sz="2400" dirty="0" smtClean="0">
                <a:latin typeface="Georgia" panose="02040502050405020303" pitchFamily="18" charset="0"/>
              </a:rPr>
              <a:t>(Source</a:t>
            </a:r>
            <a:r>
              <a:rPr lang="en-US" sz="2400" dirty="0">
                <a:latin typeface="Georgia" panose="02040502050405020303" pitchFamily="18" charset="0"/>
              </a:rPr>
              <a:t>: </a:t>
            </a:r>
            <a:r>
              <a:rPr lang="en-US" sz="2400" dirty="0" smtClean="0">
                <a:latin typeface="Georgia" panose="02040502050405020303" pitchFamily="18" charset="0"/>
              </a:rPr>
              <a:t>USDHHS </a:t>
            </a:r>
            <a:r>
              <a:rPr lang="en-US" sz="2400" dirty="0">
                <a:latin typeface="Georgia" panose="02040502050405020303" pitchFamily="18" charset="0"/>
              </a:rPr>
              <a:t>and </a:t>
            </a:r>
            <a:r>
              <a:rPr lang="en-US" sz="2400" dirty="0" smtClean="0">
                <a:latin typeface="Georgia" panose="02040502050405020303" pitchFamily="18" charset="0"/>
              </a:rPr>
              <a:t>USED)</a:t>
            </a:r>
            <a:endParaRPr lang="en-US" sz="2400" dirty="0">
              <a:latin typeface="Georgia" panose="02040502050405020303" pitchFamily="18" charset="0"/>
            </a:endParaRPr>
          </a:p>
          <a:p>
            <a:pPr marL="228600" lvl="0" indent="-228600">
              <a:buSzPts val="3200"/>
            </a:pPr>
            <a:endParaRPr lang="en-US" sz="3100" dirty="0">
              <a:latin typeface="Georgia" panose="02040502050405020303" pitchFamily="18" charset="0"/>
            </a:endParaRPr>
          </a:p>
          <a:p>
            <a:pPr marL="0" lvl="0" indent="0">
              <a:buSzPts val="2800"/>
              <a:buNone/>
            </a:pPr>
            <a:endParaRPr lang="en-US" sz="3100" dirty="0">
              <a:latin typeface="Georgia" panose="02040502050405020303" pitchFamily="18" charset="0"/>
              <a:ea typeface="Times New Roman"/>
              <a:cs typeface="Times New Roman"/>
              <a:sym typeface="Times New Roman"/>
            </a:endParaRPr>
          </a:p>
          <a:p>
            <a:endParaRPr lang="en-US" sz="31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62"/>
        <p:cNvGrpSpPr/>
        <p:nvPr/>
      </p:nvGrpSpPr>
      <p:grpSpPr>
        <a:xfrm>
          <a:off x="0" y="0"/>
          <a:ext cx="0" cy="0"/>
          <a:chOff x="0" y="0"/>
          <a:chExt cx="0" cy="0"/>
        </a:xfrm>
      </p:grpSpPr>
      <p:sp>
        <p:nvSpPr>
          <p:cNvPr id="2" name="Title 1"/>
          <p:cNvSpPr>
            <a:spLocks noGrp="1"/>
          </p:cNvSpPr>
          <p:nvPr>
            <p:ph type="title"/>
          </p:nvPr>
        </p:nvSpPr>
        <p:spPr>
          <a:xfrm>
            <a:off x="304799" y="213434"/>
            <a:ext cx="11049001" cy="1325563"/>
          </a:xfrm>
        </p:spPr>
        <p:txBody>
          <a:bodyPr/>
          <a:lstStyle/>
          <a:p>
            <a:pPr algn="ctr"/>
            <a:r>
              <a:rPr lang="en-US" dirty="0">
                <a:latin typeface="Georgia" panose="02040502050405020303" pitchFamily="18" charset="0"/>
                <a:ea typeface="Times New Roman"/>
                <a:cs typeface="Times New Roman"/>
                <a:sym typeface="Times New Roman"/>
              </a:rPr>
              <a:t>Early Childhood Inclusion: A Joint Position Statement of DEC and NAEYC</a:t>
            </a:r>
            <a:endParaRPr lang="en-US" dirty="0"/>
          </a:p>
        </p:txBody>
      </p:sp>
      <p:pic>
        <p:nvPicPr>
          <p:cNvPr id="364" name="Google Shape;364;p55" descr="&quot;&quot;"/>
          <p:cNvPicPr preferRelativeResize="0">
            <a:picLocks noGrp="1"/>
          </p:cNvPicPr>
          <p:nvPr>
            <p:ph type="body" idx="1"/>
          </p:nvPr>
        </p:nvPicPr>
        <p:blipFill rotWithShape="1">
          <a:blip r:embed="rId3">
            <a:alphaModFix/>
          </a:blip>
          <a:stretch/>
        </p:blipFill>
        <p:spPr>
          <a:xfrm>
            <a:off x="4639756" y="1607331"/>
            <a:ext cx="3709122" cy="43513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 name="Rectangle 2"/>
          <p:cNvSpPr/>
          <p:nvPr/>
        </p:nvSpPr>
        <p:spPr>
          <a:xfrm>
            <a:off x="65807" y="5876756"/>
            <a:ext cx="11526983" cy="830997"/>
          </a:xfrm>
          <a:prstGeom prst="rect">
            <a:avLst/>
          </a:prstGeom>
        </p:spPr>
        <p:txBody>
          <a:bodyPr wrap="square">
            <a:spAutoFit/>
          </a:bodyPr>
          <a:lstStyle/>
          <a:p>
            <a:pPr lvl="0"/>
            <a:r>
              <a:rPr lang="en-US" sz="2400" dirty="0">
                <a:latin typeface="Georgia" panose="02040502050405020303" pitchFamily="18" charset="0"/>
              </a:rPr>
              <a:t>Retrieved </a:t>
            </a:r>
            <a:r>
              <a:rPr lang="en-US" sz="2400" dirty="0" smtClean="0">
                <a:latin typeface="Georgia" panose="02040502050405020303" pitchFamily="18" charset="0"/>
              </a:rPr>
              <a:t>from: </a:t>
            </a:r>
            <a:r>
              <a:rPr lang="en-US" sz="2400" dirty="0" smtClean="0">
                <a:latin typeface="Georgia" panose="02040502050405020303" pitchFamily="18" charset="0"/>
                <a:hlinkClick r:id="rId4" tooltip="website link"/>
              </a:rPr>
              <a:t>http</a:t>
            </a:r>
            <a:r>
              <a:rPr lang="en-US" sz="2400" dirty="0">
                <a:latin typeface="Georgia" panose="02040502050405020303" pitchFamily="18" charset="0"/>
                <a:hlinkClick r:id="rId4" tooltip="website link"/>
              </a:rPr>
              <a:t>://</a:t>
            </a:r>
            <a:r>
              <a:rPr lang="en-US" sz="2400" dirty="0" smtClean="0">
                <a:latin typeface="Georgia" panose="02040502050405020303" pitchFamily="18" charset="0"/>
                <a:hlinkClick r:id="rId4" tooltip="website link"/>
              </a:rPr>
              <a:t>www.naeyc.org/files/naeyc/file/positions/DEC_NAEYC_EC_updatedKS.pdf</a:t>
            </a:r>
            <a:endParaRPr lang="en-US" sz="24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70"/>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latin typeface="Georgia" panose="02040502050405020303" pitchFamily="18" charset="0"/>
                <a:ea typeface="Times New Roman"/>
                <a:cs typeface="Times New Roman"/>
                <a:sym typeface="Times New Roman"/>
              </a:rPr>
              <a:t>Three Defining Features of </a:t>
            </a:r>
            <a:r>
              <a:rPr lang="en-US" sz="4000" dirty="0" smtClean="0">
                <a:latin typeface="Georgia" panose="02040502050405020303" pitchFamily="18" charset="0"/>
                <a:ea typeface="Times New Roman"/>
                <a:cs typeface="Times New Roman"/>
                <a:sym typeface="Times New Roman"/>
              </a:rPr>
              <a:t>Inclusion, Slide 1</a:t>
            </a:r>
            <a:endParaRPr lang="en-US" sz="4000" dirty="0"/>
          </a:p>
        </p:txBody>
      </p:sp>
      <p:pic>
        <p:nvPicPr>
          <p:cNvPr id="4" name="Picture 3" descr="Access, Participation, Suppor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414" y="1771418"/>
            <a:ext cx="9831172" cy="331516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sp>
        <p:nvSpPr>
          <p:cNvPr id="3" name="Title 2"/>
          <p:cNvSpPr>
            <a:spLocks noGrp="1"/>
          </p:cNvSpPr>
          <p:nvPr>
            <p:ph type="title"/>
          </p:nvPr>
        </p:nvSpPr>
        <p:spPr>
          <a:xfrm>
            <a:off x="387927" y="365125"/>
            <a:ext cx="11360728" cy="1325563"/>
          </a:xfrm>
        </p:spPr>
        <p:txBody>
          <a:bodyPr/>
          <a:lstStyle/>
          <a:p>
            <a:pPr algn="ctr"/>
            <a:r>
              <a:rPr lang="en-US" dirty="0" smtClean="0">
                <a:latin typeface="Georgia" panose="02040502050405020303" pitchFamily="18" charset="0"/>
                <a:ea typeface="Times New Roman"/>
                <a:cs typeface="Times New Roman"/>
                <a:sym typeface="Times New Roman"/>
              </a:rPr>
              <a:t>What </a:t>
            </a:r>
            <a:r>
              <a:rPr lang="en-US" dirty="0">
                <a:latin typeface="Georgia" panose="02040502050405020303" pitchFamily="18" charset="0"/>
                <a:ea typeface="Times New Roman"/>
                <a:cs typeface="Times New Roman"/>
                <a:sym typeface="Times New Roman"/>
              </a:rPr>
              <a:t>does “inclusive” mean to you?</a:t>
            </a:r>
            <a:endParaRPr lang="en-US" dirty="0"/>
          </a:p>
        </p:txBody>
      </p:sp>
      <p:pic>
        <p:nvPicPr>
          <p:cNvPr id="169" name="Google Shape;169;p30" descr="&quot;&quot;"/>
          <p:cNvPicPr preferRelativeResize="0">
            <a:picLocks noGrp="1"/>
          </p:cNvPicPr>
          <p:nvPr>
            <p:ph type="body" idx="1"/>
          </p:nvPr>
        </p:nvPicPr>
        <p:blipFill rotWithShape="1">
          <a:blip r:embed="rId3">
            <a:alphaModFix/>
          </a:blip>
          <a:srcRect/>
          <a:stretch/>
        </p:blipFill>
        <p:spPr>
          <a:xfrm>
            <a:off x="4202555" y="2368021"/>
            <a:ext cx="3786890" cy="331549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79"/>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Defining Features of </a:t>
            </a:r>
            <a:r>
              <a:rPr lang="en-US" dirty="0" smtClean="0">
                <a:latin typeface="Georgia" panose="02040502050405020303" pitchFamily="18" charset="0"/>
                <a:ea typeface="Times New Roman"/>
                <a:cs typeface="Times New Roman"/>
                <a:sym typeface="Times New Roman"/>
              </a:rPr>
              <a:t>Inclusion, Slide 1</a:t>
            </a:r>
            <a:endParaRPr lang="en-US" dirty="0"/>
          </a:p>
        </p:txBody>
      </p:sp>
      <p:sp>
        <p:nvSpPr>
          <p:cNvPr id="3" name="Text Placeholder 2"/>
          <p:cNvSpPr>
            <a:spLocks noGrp="1"/>
          </p:cNvSpPr>
          <p:nvPr>
            <p:ph type="body" idx="2"/>
          </p:nvPr>
        </p:nvSpPr>
        <p:spPr/>
        <p:txBody>
          <a:bodyPr/>
          <a:lstStyle/>
          <a:p>
            <a:pPr marL="0" lvl="0" indent="0">
              <a:spcBef>
                <a:spcPts val="0"/>
              </a:spcBef>
              <a:buSzPts val="3600"/>
              <a:buNone/>
            </a:pPr>
            <a:r>
              <a:rPr lang="en-US" sz="4000" b="1" dirty="0">
                <a:latin typeface="Georgia" panose="02040502050405020303" pitchFamily="18" charset="0"/>
                <a:ea typeface="Times New Roman"/>
                <a:cs typeface="Times New Roman"/>
                <a:sym typeface="Times New Roman"/>
              </a:rPr>
              <a:t>Access</a:t>
            </a:r>
            <a:r>
              <a:rPr lang="en-US" sz="2000" dirty="0">
                <a:latin typeface="Georgia" panose="02040502050405020303" pitchFamily="18" charset="0"/>
                <a:ea typeface="Times New Roman"/>
                <a:cs typeface="Times New Roman"/>
                <a:sym typeface="Times New Roman"/>
              </a:rPr>
              <a:t> </a:t>
            </a:r>
            <a:r>
              <a:rPr lang="en-US" dirty="0">
                <a:latin typeface="Georgia" panose="02040502050405020303" pitchFamily="18" charset="0"/>
                <a:ea typeface="Times New Roman"/>
                <a:cs typeface="Times New Roman"/>
                <a:sym typeface="Times New Roman"/>
              </a:rPr>
              <a:t>– </a:t>
            </a:r>
            <a:r>
              <a:rPr lang="en-US" sz="3200" dirty="0">
                <a:latin typeface="Georgia" panose="02040502050405020303" pitchFamily="18" charset="0"/>
                <a:ea typeface="Times New Roman"/>
                <a:cs typeface="Times New Roman"/>
                <a:sym typeface="Times New Roman"/>
              </a:rPr>
              <a:t>providing a wide range of activities and environments for every child by removing physical barriers and offering multiple ways to promote learning and </a:t>
            </a:r>
            <a:r>
              <a:rPr lang="en-US" sz="3200" dirty="0" smtClean="0">
                <a:latin typeface="Georgia" panose="02040502050405020303" pitchFamily="18" charset="0"/>
                <a:ea typeface="Times New Roman"/>
                <a:cs typeface="Times New Roman"/>
                <a:sym typeface="Times New Roman"/>
              </a:rPr>
              <a:t>development</a:t>
            </a:r>
            <a:endParaRPr lang="en-US" sz="3200" dirty="0">
              <a:latin typeface="Georgia" panose="02040502050405020303" pitchFamily="18" charset="0"/>
            </a:endParaRPr>
          </a:p>
          <a:p>
            <a:pPr marL="228600" lvl="0" indent="-50800">
              <a:buSzPts val="2800"/>
              <a:buNone/>
            </a:pPr>
            <a:endParaRPr lang="en-US" dirty="0">
              <a:latin typeface="Georgia" panose="02040502050405020303" pitchFamily="18" charset="0"/>
            </a:endParaRPr>
          </a:p>
          <a:p>
            <a:endParaRPr lang="en-US" dirty="0">
              <a:latin typeface="Georgia" panose="02040502050405020303" pitchFamily="18" charset="0"/>
            </a:endParaRPr>
          </a:p>
        </p:txBody>
      </p:sp>
      <p:pic>
        <p:nvPicPr>
          <p:cNvPr id="381" name="Google Shape;381;p57" descr="&quot;&quot;"/>
          <p:cNvPicPr preferRelativeResize="0">
            <a:picLocks noGrp="1"/>
          </p:cNvPicPr>
          <p:nvPr>
            <p:ph type="body" idx="1"/>
          </p:nvPr>
        </p:nvPicPr>
        <p:blipFill rotWithShape="1">
          <a:blip r:embed="rId3">
            <a:alphaModFix/>
          </a:blip>
          <a:srcRect/>
          <a:stretch/>
        </p:blipFill>
        <p:spPr>
          <a:xfrm>
            <a:off x="1530626" y="1690688"/>
            <a:ext cx="3348820" cy="448627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87"/>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Defining Features of </a:t>
            </a:r>
            <a:r>
              <a:rPr lang="en-US" dirty="0" smtClean="0">
                <a:latin typeface="Georgia" panose="02040502050405020303" pitchFamily="18" charset="0"/>
                <a:ea typeface="Times New Roman"/>
                <a:cs typeface="Times New Roman"/>
                <a:sym typeface="Times New Roman"/>
              </a:rPr>
              <a:t>Inclusion, Slide 2</a:t>
            </a:r>
            <a:endParaRPr lang="en-US" dirty="0"/>
          </a:p>
        </p:txBody>
      </p:sp>
      <p:sp>
        <p:nvSpPr>
          <p:cNvPr id="3" name="Text Placeholder 2"/>
          <p:cNvSpPr>
            <a:spLocks noGrp="1"/>
          </p:cNvSpPr>
          <p:nvPr>
            <p:ph type="body" idx="2"/>
          </p:nvPr>
        </p:nvSpPr>
        <p:spPr/>
        <p:txBody>
          <a:bodyPr/>
          <a:lstStyle/>
          <a:p>
            <a:pPr marL="114300" lvl="0" indent="0">
              <a:buNone/>
            </a:pPr>
            <a:r>
              <a:rPr lang="en-US" sz="4000" b="1" dirty="0" smtClean="0">
                <a:latin typeface="Georgia" panose="02040502050405020303" pitchFamily="18" charset="0"/>
                <a:ea typeface="Times New Roman"/>
                <a:cs typeface="Times New Roman"/>
                <a:sym typeface="Times New Roman"/>
              </a:rPr>
              <a:t>Participation – </a:t>
            </a:r>
            <a:r>
              <a:rPr lang="en-US" sz="3200" dirty="0" smtClean="0">
                <a:latin typeface="Georgia" panose="02040502050405020303" pitchFamily="18" charset="0"/>
                <a:ea typeface="Times New Roman"/>
                <a:cs typeface="Times New Roman"/>
                <a:sym typeface="Times New Roman"/>
              </a:rPr>
              <a:t>using </a:t>
            </a:r>
            <a:r>
              <a:rPr lang="en-US" sz="3200" dirty="0">
                <a:latin typeface="Georgia" panose="02040502050405020303" pitchFamily="18" charset="0"/>
                <a:ea typeface="Times New Roman"/>
                <a:cs typeface="Times New Roman"/>
                <a:sym typeface="Times New Roman"/>
              </a:rPr>
              <a:t>a range of instructional approaches to promote engagement in play and learning activities and a sense of belonging for every </a:t>
            </a:r>
            <a:r>
              <a:rPr lang="en-US" sz="3200" dirty="0" smtClean="0">
                <a:latin typeface="Georgia" panose="02040502050405020303" pitchFamily="18" charset="0"/>
                <a:ea typeface="Times New Roman"/>
                <a:cs typeface="Times New Roman"/>
                <a:sym typeface="Times New Roman"/>
              </a:rPr>
              <a:t>child </a:t>
            </a:r>
            <a:endParaRPr lang="en-US" sz="3200" dirty="0">
              <a:latin typeface="Georgia" panose="02040502050405020303" pitchFamily="18" charset="0"/>
            </a:endParaRPr>
          </a:p>
          <a:p>
            <a:endParaRPr lang="en-US" dirty="0"/>
          </a:p>
        </p:txBody>
      </p:sp>
      <p:pic>
        <p:nvPicPr>
          <p:cNvPr id="389" name="Google Shape;389;p58" descr="&quot;&quot;"/>
          <p:cNvPicPr preferRelativeResize="0">
            <a:picLocks noGrp="1"/>
          </p:cNvPicPr>
          <p:nvPr>
            <p:ph type="body" idx="1"/>
          </p:nvPr>
        </p:nvPicPr>
        <p:blipFill rotWithShape="1">
          <a:blip r:embed="rId3">
            <a:alphaModFix/>
          </a:blip>
          <a:srcRect/>
          <a:stretch/>
        </p:blipFill>
        <p:spPr>
          <a:xfrm>
            <a:off x="1180652" y="2500602"/>
            <a:ext cx="4496696" cy="300138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95"/>
        <p:cNvGrpSpPr/>
        <p:nvPr/>
      </p:nvGrpSpPr>
      <p:grpSpPr>
        <a:xfrm>
          <a:off x="0" y="0"/>
          <a:ext cx="0" cy="0"/>
          <a:chOff x="0" y="0"/>
          <a:chExt cx="0" cy="0"/>
        </a:xfrm>
      </p:grpSpPr>
      <p:sp>
        <p:nvSpPr>
          <p:cNvPr id="2" name="Title 1"/>
          <p:cNvSpPr>
            <a:spLocks noGrp="1"/>
          </p:cNvSpPr>
          <p:nvPr>
            <p:ph type="title"/>
          </p:nvPr>
        </p:nvSpPr>
        <p:spPr>
          <a:xfrm>
            <a:off x="277091" y="365125"/>
            <a:ext cx="11388436" cy="1325563"/>
          </a:xfrm>
        </p:spPr>
        <p:txBody>
          <a:bodyPr/>
          <a:lstStyle/>
          <a:p>
            <a:pPr algn="ctr"/>
            <a:r>
              <a:rPr lang="en-US" dirty="0">
                <a:latin typeface="Georgia" panose="02040502050405020303" pitchFamily="18" charset="0"/>
                <a:ea typeface="Times New Roman"/>
                <a:cs typeface="Times New Roman"/>
                <a:sym typeface="Times New Roman"/>
              </a:rPr>
              <a:t>Defining Features of Inclusion, Slide </a:t>
            </a:r>
            <a:r>
              <a:rPr lang="en-US" dirty="0" smtClean="0">
                <a:latin typeface="Georgia" panose="02040502050405020303" pitchFamily="18" charset="0"/>
                <a:ea typeface="Times New Roman"/>
                <a:cs typeface="Times New Roman"/>
                <a:sym typeface="Times New Roman"/>
              </a:rPr>
              <a:t>3</a:t>
            </a:r>
            <a:endParaRPr lang="en-US" dirty="0"/>
          </a:p>
        </p:txBody>
      </p:sp>
      <p:sp>
        <p:nvSpPr>
          <p:cNvPr id="3" name="Text Placeholder 2"/>
          <p:cNvSpPr>
            <a:spLocks noGrp="1"/>
          </p:cNvSpPr>
          <p:nvPr>
            <p:ph type="body" idx="1"/>
          </p:nvPr>
        </p:nvSpPr>
        <p:spPr>
          <a:xfrm>
            <a:off x="778566" y="1467815"/>
            <a:ext cx="5331372" cy="5191401"/>
          </a:xfrm>
        </p:spPr>
        <p:txBody>
          <a:bodyPr/>
          <a:lstStyle/>
          <a:p>
            <a:pPr marL="114300" lvl="0" indent="0">
              <a:buNone/>
            </a:pPr>
            <a:r>
              <a:rPr lang="en-US" sz="4000" b="1" dirty="0">
                <a:latin typeface="Georgia" panose="02040502050405020303" pitchFamily="18" charset="0"/>
                <a:ea typeface="Times New Roman"/>
                <a:cs typeface="Times New Roman"/>
                <a:sym typeface="Times New Roman"/>
              </a:rPr>
              <a:t>Supports</a:t>
            </a:r>
            <a:r>
              <a:rPr lang="en-US" sz="2700" b="1" i="1" dirty="0">
                <a:latin typeface="Georgia" panose="02040502050405020303" pitchFamily="18" charset="0"/>
                <a:ea typeface="Times New Roman"/>
                <a:cs typeface="Times New Roman"/>
                <a:sym typeface="Times New Roman"/>
              </a:rPr>
              <a:t> </a:t>
            </a:r>
            <a:r>
              <a:rPr lang="en-US" sz="2700" dirty="0">
                <a:latin typeface="Georgia" panose="02040502050405020303" pitchFamily="18" charset="0"/>
                <a:ea typeface="Times New Roman"/>
                <a:cs typeface="Times New Roman"/>
                <a:sym typeface="Times New Roman"/>
              </a:rPr>
              <a:t>– </a:t>
            </a:r>
            <a:r>
              <a:rPr lang="en-US" sz="3200" dirty="0">
                <a:latin typeface="Georgia" panose="02040502050405020303" pitchFamily="18" charset="0"/>
                <a:ea typeface="Times New Roman"/>
                <a:cs typeface="Times New Roman"/>
                <a:sym typeface="Times New Roman"/>
              </a:rPr>
              <a:t>broader aspects of the system such as </a:t>
            </a:r>
            <a:r>
              <a:rPr lang="en-US" sz="3200" b="1" dirty="0">
                <a:latin typeface="Georgia" panose="02040502050405020303" pitchFamily="18" charset="0"/>
                <a:ea typeface="Times New Roman"/>
                <a:cs typeface="Times New Roman"/>
                <a:sym typeface="Times New Roman"/>
              </a:rPr>
              <a:t>professional development</a:t>
            </a:r>
            <a:r>
              <a:rPr lang="en-US" sz="3200" dirty="0">
                <a:latin typeface="Georgia" panose="02040502050405020303" pitchFamily="18" charset="0"/>
                <a:ea typeface="Times New Roman"/>
                <a:cs typeface="Times New Roman"/>
                <a:sym typeface="Times New Roman"/>
              </a:rPr>
              <a:t>, incentives for inclusion, and opportunities for </a:t>
            </a:r>
            <a:r>
              <a:rPr lang="en-US" sz="3200" b="1" dirty="0">
                <a:latin typeface="Georgia" panose="02040502050405020303" pitchFamily="18" charset="0"/>
                <a:ea typeface="Times New Roman"/>
                <a:cs typeface="Times New Roman"/>
                <a:sym typeface="Times New Roman"/>
              </a:rPr>
              <a:t>communication and collaboration among families and professionals </a:t>
            </a:r>
            <a:r>
              <a:rPr lang="en-US" sz="3200" dirty="0">
                <a:latin typeface="Georgia" panose="02040502050405020303" pitchFamily="18" charset="0"/>
                <a:ea typeface="Times New Roman"/>
                <a:cs typeface="Times New Roman"/>
                <a:sym typeface="Times New Roman"/>
              </a:rPr>
              <a:t>to assure high quality </a:t>
            </a:r>
            <a:r>
              <a:rPr lang="en-US" sz="3200" dirty="0" smtClean="0">
                <a:latin typeface="Georgia" panose="02040502050405020303" pitchFamily="18" charset="0"/>
                <a:ea typeface="Times New Roman"/>
                <a:cs typeface="Times New Roman"/>
                <a:sym typeface="Times New Roman"/>
              </a:rPr>
              <a:t>inclusion</a:t>
            </a:r>
            <a:endParaRPr lang="en-US" sz="3200" dirty="0">
              <a:latin typeface="Georgia" panose="02040502050405020303" pitchFamily="18" charset="0"/>
            </a:endParaRPr>
          </a:p>
          <a:p>
            <a:endParaRPr lang="en-US" sz="2700" dirty="0"/>
          </a:p>
        </p:txBody>
      </p:sp>
      <p:pic>
        <p:nvPicPr>
          <p:cNvPr id="399" name="Google Shape;399;p59" descr="&quot;&quot;"/>
          <p:cNvPicPr preferRelativeResize="0"/>
          <p:nvPr/>
        </p:nvPicPr>
        <p:blipFill rotWithShape="1">
          <a:blip r:embed="rId3">
            <a:alphaModFix/>
          </a:blip>
          <a:srcRect/>
          <a:stretch/>
        </p:blipFill>
        <p:spPr>
          <a:xfrm>
            <a:off x="6512985" y="1945852"/>
            <a:ext cx="4439937" cy="342127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404"/>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Assistive Technology</a:t>
            </a:r>
            <a:endParaRPr lang="en-US" dirty="0"/>
          </a:p>
        </p:txBody>
      </p:sp>
      <p:pic>
        <p:nvPicPr>
          <p:cNvPr id="408" name="Google Shape;408;p60" descr="Big Mac"/>
          <p:cNvPicPr preferRelativeResize="0"/>
          <p:nvPr/>
        </p:nvPicPr>
        <p:blipFill rotWithShape="1">
          <a:blip r:embed="rId3">
            <a:alphaModFix/>
          </a:blip>
          <a:srcRect/>
          <a:stretch/>
        </p:blipFill>
        <p:spPr>
          <a:xfrm>
            <a:off x="689113" y="3705469"/>
            <a:ext cx="3274668" cy="252636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06" name="Google Shape;406;p60" descr="Boardmaker Photos used for communication"/>
          <p:cNvPicPr preferRelativeResize="0">
            <a:picLocks noGrp="1"/>
          </p:cNvPicPr>
          <p:nvPr>
            <p:ph type="body" idx="1"/>
          </p:nvPr>
        </p:nvPicPr>
        <p:blipFill rotWithShape="1">
          <a:blip r:embed="rId4">
            <a:alphaModFix/>
          </a:blip>
          <a:srcRect/>
          <a:stretch/>
        </p:blipFill>
        <p:spPr>
          <a:xfrm>
            <a:off x="4472609" y="1631949"/>
            <a:ext cx="3696784" cy="279096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07" name="Google Shape;407;p60" descr="Directions for hand washing with both visuals and simple words"/>
          <p:cNvPicPr preferRelativeResize="0">
            <a:picLocks noGrp="1"/>
          </p:cNvPicPr>
          <p:nvPr>
            <p:ph type="body" idx="4294967295"/>
          </p:nvPr>
        </p:nvPicPr>
        <p:blipFill rotWithShape="1">
          <a:blip r:embed="rId5">
            <a:alphaModFix/>
          </a:blip>
          <a:srcRect/>
          <a:stretch/>
        </p:blipFill>
        <p:spPr>
          <a:xfrm>
            <a:off x="8864324" y="2703443"/>
            <a:ext cx="2489476" cy="260511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413"/>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hlinkClick r:id="rId3" tooltip="web link to video"/>
              </a:rPr>
              <a:t>We All Win </a:t>
            </a:r>
            <a:endParaRPr lang="en-US" dirty="0"/>
          </a:p>
        </p:txBody>
      </p:sp>
      <p:sp>
        <p:nvSpPr>
          <p:cNvPr id="3" name="Rectangle 2"/>
          <p:cNvSpPr/>
          <p:nvPr/>
        </p:nvSpPr>
        <p:spPr>
          <a:xfrm>
            <a:off x="405980" y="6027003"/>
            <a:ext cx="9530173" cy="830997"/>
          </a:xfrm>
          <a:prstGeom prst="rect">
            <a:avLst/>
          </a:prstGeom>
        </p:spPr>
        <p:txBody>
          <a:bodyPr wrap="none">
            <a:spAutoFit/>
          </a:bodyPr>
          <a:lstStyle/>
          <a:p>
            <a:pPr lvl="0"/>
            <a:r>
              <a:rPr lang="en-US" sz="2400" dirty="0">
                <a:latin typeface="Georgia" panose="02040502050405020303" pitchFamily="18" charset="0"/>
              </a:rPr>
              <a:t>Retrieved </a:t>
            </a:r>
            <a:r>
              <a:rPr lang="en-US" sz="2400" dirty="0" smtClean="0">
                <a:latin typeface="Georgia" panose="02040502050405020303" pitchFamily="18" charset="0"/>
              </a:rPr>
              <a:t>from </a:t>
            </a:r>
            <a:r>
              <a:rPr lang="en-US" sz="2400" dirty="0" smtClean="0">
                <a:latin typeface="Georgia" panose="02040502050405020303" pitchFamily="18" charset="0"/>
                <a:hlinkClick r:id="rId3" tooltip="web link"/>
              </a:rPr>
              <a:t>https</a:t>
            </a:r>
            <a:r>
              <a:rPr lang="en-US" sz="2400" dirty="0">
                <a:latin typeface="Georgia" panose="02040502050405020303" pitchFamily="18" charset="0"/>
                <a:hlinkClick r:id="rId3" tooltip="web link"/>
              </a:rPr>
              <a:t>://</a:t>
            </a:r>
            <a:r>
              <a:rPr lang="en-US" sz="2400" dirty="0" smtClean="0">
                <a:latin typeface="Georgia" panose="02040502050405020303" pitchFamily="18" charset="0"/>
                <a:hlinkClick r:id="rId3" tooltip="web link"/>
              </a:rPr>
              <a:t>www.youtube.com/watch?v=v70Fu2WU8-w</a:t>
            </a:r>
            <a:endParaRPr lang="en-US" sz="2400" dirty="0" smtClean="0">
              <a:latin typeface="Georgia" panose="02040502050405020303" pitchFamily="18" charset="0"/>
            </a:endParaRPr>
          </a:p>
          <a:p>
            <a:pPr lvl="0"/>
            <a:endParaRPr lang="en-US" sz="2400" dirty="0">
              <a:latin typeface="Georgia" panose="02040502050405020303" pitchFamily="18" charset="0"/>
            </a:endParaRPr>
          </a:p>
        </p:txBody>
      </p:sp>
      <p:pic>
        <p:nvPicPr>
          <p:cNvPr id="4" name="Picture 3" descr="&quot;&quot;"/>
          <p:cNvPicPr>
            <a:picLocks noChangeAspect="1"/>
          </p:cNvPicPr>
          <p:nvPr/>
        </p:nvPicPr>
        <p:blipFill>
          <a:blip r:embed="rId4"/>
          <a:stretch>
            <a:fillRect/>
          </a:stretch>
        </p:blipFill>
        <p:spPr>
          <a:xfrm>
            <a:off x="2741558" y="1325124"/>
            <a:ext cx="6708884" cy="420103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421"/>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Do you want good health</a:t>
            </a:r>
            <a:r>
              <a:rPr lang="en-US" dirty="0" smtClean="0">
                <a:latin typeface="Georgia" panose="02040502050405020303" pitchFamily="18" charset="0"/>
                <a:ea typeface="Times New Roman"/>
                <a:cs typeface="Times New Roman"/>
                <a:sym typeface="Times New Roman"/>
              </a:rPr>
              <a:t>?</a:t>
            </a:r>
            <a:endParaRPr lang="en-US" dirty="0"/>
          </a:p>
        </p:txBody>
      </p:sp>
      <p:pic>
        <p:nvPicPr>
          <p:cNvPr id="423" name="Google Shape;423;p62" descr="&quot;&quot;"/>
          <p:cNvPicPr preferRelativeResize="0">
            <a:picLocks noGrp="1"/>
          </p:cNvPicPr>
          <p:nvPr>
            <p:ph type="body" idx="1"/>
          </p:nvPr>
        </p:nvPicPr>
        <p:blipFill rotWithShape="1">
          <a:blip r:embed="rId3">
            <a:alphaModFix/>
          </a:blip>
          <a:srcRect/>
          <a:stretch/>
        </p:blipFill>
        <p:spPr>
          <a:xfrm>
            <a:off x="2521591" y="1690701"/>
            <a:ext cx="6241500" cy="40347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428"/>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What are our common beliefs?</a:t>
            </a:r>
            <a:endParaRPr lang="en-US" dirty="0"/>
          </a:p>
        </p:txBody>
      </p:sp>
      <p:sp>
        <p:nvSpPr>
          <p:cNvPr id="3" name="Text Placeholder 2"/>
          <p:cNvSpPr>
            <a:spLocks noGrp="1"/>
          </p:cNvSpPr>
          <p:nvPr>
            <p:ph type="body" idx="2"/>
          </p:nvPr>
        </p:nvSpPr>
        <p:spPr>
          <a:xfrm>
            <a:off x="838200" y="1690983"/>
            <a:ext cx="5181600" cy="4351338"/>
          </a:xfrm>
        </p:spPr>
        <p:txBody>
          <a:bodyPr/>
          <a:lstStyle/>
          <a:p>
            <a:pPr marL="114300" lvl="0" indent="0">
              <a:buNone/>
            </a:pPr>
            <a:r>
              <a:rPr lang="en-US" sz="3600" dirty="0">
                <a:latin typeface="Georgia" panose="02040502050405020303" pitchFamily="18" charset="0"/>
                <a:ea typeface="Times New Roman"/>
                <a:cs typeface="Times New Roman"/>
                <a:sym typeface="Times New Roman"/>
              </a:rPr>
              <a:t>All children can...</a:t>
            </a:r>
          </a:p>
          <a:p>
            <a:endParaRPr lang="en-US" sz="3500" dirty="0"/>
          </a:p>
        </p:txBody>
      </p:sp>
      <p:pic>
        <p:nvPicPr>
          <p:cNvPr id="430" name="Google Shape;430;p63" descr="&quot;&quot;"/>
          <p:cNvPicPr preferRelativeResize="0">
            <a:picLocks noGrp="1"/>
          </p:cNvPicPr>
          <p:nvPr>
            <p:ph type="body" idx="1"/>
          </p:nvPr>
        </p:nvPicPr>
        <p:blipFill rotWithShape="1">
          <a:blip r:embed="rId3">
            <a:alphaModFix/>
          </a:blip>
          <a:srcRect/>
          <a:stretch/>
        </p:blipFill>
        <p:spPr>
          <a:xfrm>
            <a:off x="6182139" y="1691120"/>
            <a:ext cx="4169438" cy="443138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436"/>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Change Happens When You..</a:t>
            </a:r>
            <a:endParaRPr lang="en-US" dirty="0"/>
          </a:p>
        </p:txBody>
      </p:sp>
      <p:sp>
        <p:nvSpPr>
          <p:cNvPr id="3" name="Text Placeholder 2"/>
          <p:cNvSpPr>
            <a:spLocks noGrp="1"/>
          </p:cNvSpPr>
          <p:nvPr>
            <p:ph type="body" idx="1"/>
          </p:nvPr>
        </p:nvSpPr>
        <p:spPr>
          <a:xfrm>
            <a:off x="689113" y="1690688"/>
            <a:ext cx="10515600" cy="4744140"/>
          </a:xfrm>
        </p:spPr>
        <p:txBody>
          <a:bodyPr/>
          <a:lstStyle/>
          <a:p>
            <a:pPr marL="228600" lvl="0" indent="-228600">
              <a:spcBef>
                <a:spcPts val="0"/>
              </a:spcBef>
              <a:buSzPts val="3600"/>
            </a:pPr>
            <a:r>
              <a:rPr lang="en-US" sz="3600" dirty="0">
                <a:latin typeface="Georgia" panose="02040502050405020303" pitchFamily="18" charset="0"/>
                <a:ea typeface="Times New Roman"/>
                <a:cs typeface="Times New Roman"/>
                <a:sym typeface="Times New Roman"/>
              </a:rPr>
              <a:t>Believe that change will benefit you and others and see the outcomes as </a:t>
            </a:r>
            <a:r>
              <a:rPr lang="en-US" sz="3600" dirty="0" smtClean="0">
                <a:latin typeface="Georgia" panose="02040502050405020303" pitchFamily="18" charset="0"/>
                <a:ea typeface="Times New Roman"/>
                <a:cs typeface="Times New Roman"/>
                <a:sym typeface="Times New Roman"/>
              </a:rPr>
              <a:t>positive</a:t>
            </a:r>
          </a:p>
          <a:p>
            <a:pPr marL="0" lvl="0" indent="0">
              <a:spcBef>
                <a:spcPts val="0"/>
              </a:spcBef>
              <a:buSzPts val="3600"/>
              <a:buNone/>
            </a:pPr>
            <a:endParaRPr lang="en-US" sz="3200" dirty="0">
              <a:latin typeface="Georgia" panose="02040502050405020303" pitchFamily="18" charset="0"/>
            </a:endParaRPr>
          </a:p>
          <a:p>
            <a:pPr marL="228600" lvl="0" indent="-228600">
              <a:buSzPts val="3600"/>
            </a:pPr>
            <a:r>
              <a:rPr lang="en-US" sz="3600" dirty="0">
                <a:latin typeface="Georgia" panose="02040502050405020303" pitchFamily="18" charset="0"/>
                <a:ea typeface="Times New Roman"/>
                <a:cs typeface="Times New Roman"/>
                <a:sym typeface="Times New Roman"/>
              </a:rPr>
              <a:t>Share your perceptions, beliefs, needs, and wants and have them understood and </a:t>
            </a:r>
            <a:r>
              <a:rPr lang="en-US" sz="3600" dirty="0" smtClean="0">
                <a:latin typeface="Georgia" panose="02040502050405020303" pitchFamily="18" charset="0"/>
                <a:ea typeface="Times New Roman"/>
                <a:cs typeface="Times New Roman"/>
                <a:sym typeface="Times New Roman"/>
              </a:rPr>
              <a:t>respected</a:t>
            </a:r>
          </a:p>
          <a:p>
            <a:pPr marL="0" lvl="0" indent="0">
              <a:buSzPts val="3600"/>
              <a:buNone/>
            </a:pPr>
            <a:endParaRPr lang="en-US" sz="3200" dirty="0">
              <a:latin typeface="Georgia" panose="02040502050405020303" pitchFamily="18" charset="0"/>
            </a:endParaRPr>
          </a:p>
          <a:p>
            <a:pPr marL="228600" lvl="0" indent="-228600">
              <a:buSzPts val="3600"/>
            </a:pPr>
            <a:r>
              <a:rPr lang="en-US" sz="3600" dirty="0">
                <a:latin typeface="Georgia" panose="02040502050405020303" pitchFamily="18" charset="0"/>
                <a:ea typeface="Times New Roman"/>
                <a:cs typeface="Times New Roman"/>
                <a:sym typeface="Times New Roman"/>
              </a:rPr>
              <a:t>Realize that change is accompanied by risk, fear, and possible </a:t>
            </a:r>
            <a:r>
              <a:rPr lang="en-US" sz="3600" dirty="0" smtClean="0">
                <a:latin typeface="Georgia" panose="02040502050405020303" pitchFamily="18" charset="0"/>
                <a:ea typeface="Times New Roman"/>
                <a:cs typeface="Times New Roman"/>
                <a:sym typeface="Times New Roman"/>
              </a:rPr>
              <a:t>failure, </a:t>
            </a:r>
            <a:r>
              <a:rPr lang="en-US" sz="3600" dirty="0">
                <a:latin typeface="Georgia" panose="02040502050405020303" pitchFamily="18" charset="0"/>
                <a:ea typeface="Times New Roman"/>
                <a:cs typeface="Times New Roman"/>
                <a:sym typeface="Times New Roman"/>
              </a:rPr>
              <a:t>and </a:t>
            </a:r>
            <a:r>
              <a:rPr lang="en-US" sz="3600" dirty="0" smtClean="0">
                <a:latin typeface="Georgia" panose="02040502050405020303" pitchFamily="18" charset="0"/>
                <a:ea typeface="Times New Roman"/>
                <a:cs typeface="Times New Roman"/>
                <a:sym typeface="Times New Roman"/>
              </a:rPr>
              <a:t>are </a:t>
            </a:r>
            <a:r>
              <a:rPr lang="en-US" sz="3600" dirty="0">
                <a:latin typeface="Georgia" panose="02040502050405020303" pitchFamily="18" charset="0"/>
                <a:ea typeface="Times New Roman"/>
                <a:cs typeface="Times New Roman"/>
                <a:sym typeface="Times New Roman"/>
              </a:rPr>
              <a:t>willing to take risks</a:t>
            </a:r>
            <a:endParaRPr lang="en-US" sz="3600" dirty="0">
              <a:latin typeface="Georgia" panose="02040502050405020303" pitchFamily="18" charset="0"/>
              <a:ea typeface="Comic Sans MS"/>
              <a:cs typeface="Comic Sans MS"/>
              <a:sym typeface="Comic Sans MS"/>
            </a:endParaRPr>
          </a:p>
          <a:p>
            <a:endParaRPr lang="en-US" sz="35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9821"/>
          </a:xfrm>
        </p:spPr>
        <p:txBody>
          <a:bodyPr/>
          <a:lstStyle/>
          <a:p>
            <a:pPr algn="ctr"/>
            <a:r>
              <a:rPr lang="en-US" dirty="0">
                <a:latin typeface="Georgia" panose="02040502050405020303" pitchFamily="18" charset="0"/>
                <a:ea typeface="Times New Roman"/>
                <a:cs typeface="Times New Roman"/>
                <a:sym typeface="Times New Roman"/>
              </a:rPr>
              <a:t>Components of Change</a:t>
            </a:r>
            <a:endParaRPr lang="en-US" dirty="0"/>
          </a:p>
        </p:txBody>
      </p:sp>
      <p:pic>
        <p:nvPicPr>
          <p:cNvPr id="4" name="Picture 3" descr="When any change is occurring there are certain components that need to be in place in order for meaningful, sustaining change to occur. When Vision, Action Plans, Skills, Resources, Motivators, and Assesmsent are present, there will be Meaningful Change.&#10;&#10;When Vision is absent, the result is Confusion.&#10;&#10;When Action Plans is absent, the result is False Starts.&#10;&#10;When Skills is absent, the result is Anxiety.&#10;&#10;When Resources is absent, the result is Frustration.&#10;&#10;When Motivators is absent, the result is Resistance and Slow Change.&#10;&#10;When Assessment is absent, the result is Limited Outcomes.&#10;&#10;&#10;&#10;&#10;"/>
          <p:cNvPicPr>
            <a:picLocks noChangeAspect="1"/>
          </p:cNvPicPr>
          <p:nvPr/>
        </p:nvPicPr>
        <p:blipFill>
          <a:blip r:embed="rId3"/>
          <a:stretch>
            <a:fillRect/>
          </a:stretch>
        </p:blipFill>
        <p:spPr>
          <a:xfrm>
            <a:off x="1686910" y="1048075"/>
            <a:ext cx="8130080" cy="5355308"/>
          </a:xfrm>
          <a:prstGeom prst="rect">
            <a:avLst/>
          </a:prstGeom>
        </p:spPr>
      </p:pic>
      <p:sp>
        <p:nvSpPr>
          <p:cNvPr id="5" name="Rectangle 4"/>
          <p:cNvSpPr/>
          <p:nvPr/>
        </p:nvSpPr>
        <p:spPr>
          <a:xfrm>
            <a:off x="990115" y="6173384"/>
            <a:ext cx="8547533" cy="459998"/>
          </a:xfrm>
          <a:prstGeom prst="rect">
            <a:avLst/>
          </a:prstGeom>
        </p:spPr>
        <p:txBody>
          <a:bodyPr wrap="none">
            <a:spAutoFit/>
          </a:bodyPr>
          <a:lstStyle/>
          <a:p>
            <a:pPr marL="114300" indent="0">
              <a:lnSpc>
                <a:spcPct val="107000"/>
              </a:lnSpc>
              <a:spcAft>
                <a:spcPts val="800"/>
              </a:spcAft>
              <a:buNone/>
            </a:pPr>
            <a:r>
              <a:rPr lang="en-US" sz="2400" dirty="0">
                <a:latin typeface="Georgia" panose="02040502050405020303" pitchFamily="18" charset="0"/>
              </a:rPr>
              <a:t>(Adapted from </a:t>
            </a:r>
            <a:r>
              <a:rPr lang="en-US" sz="2400" dirty="0" err="1">
                <a:latin typeface="Georgia" panose="02040502050405020303" pitchFamily="18" charset="0"/>
              </a:rPr>
              <a:t>Knoster</a:t>
            </a:r>
            <a:r>
              <a:rPr lang="en-US" sz="2400" dirty="0">
                <a:latin typeface="Georgia" panose="02040502050405020303" pitchFamily="18" charset="0"/>
              </a:rPr>
              <a:t>, T., &amp; Villa R., &amp; Thousand, J., 2000)</a:t>
            </a:r>
            <a:endParaRPr lang="en-US" sz="2400" dirty="0">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9424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26617" y="151454"/>
            <a:ext cx="10515600" cy="1325563"/>
          </a:xfrm>
        </p:spPr>
        <p:txBody>
          <a:bodyPr/>
          <a:lstStyle/>
          <a:p>
            <a:pPr algn="ctr"/>
            <a:r>
              <a:rPr lang="en-US" dirty="0">
                <a:latin typeface="Georgia" panose="02040502050405020303" pitchFamily="18" charset="0"/>
                <a:ea typeface="Times New Roman"/>
                <a:cs typeface="Times New Roman"/>
                <a:sym typeface="Times New Roman"/>
              </a:rPr>
              <a:t>2014 Preschool Inclusion Survey</a:t>
            </a:r>
            <a:endParaRPr lang="en-US" dirty="0"/>
          </a:p>
        </p:txBody>
      </p:sp>
      <p:pic>
        <p:nvPicPr>
          <p:cNvPr id="17" name="Picture 16" descr="The 2014 Preschool Inclusion Survey asked respondents to identify the primary challenges they saw to including children with disabilities in regular preschool programs. The following bulleted list includes the challenges recognized by the survey respondents and the percentage of respondents citing each challenge:&#10;Attitudes and Beliefs: 30%&#10;Fiscal and Contracting: 19%&#10;Approval of Non-Public School Setting: 16%&#10;Curricula/Methods: 15%&#10;Transportation: 15%&#10;Personnel Qualifications: 11%&#10;Conflicting Policies: 10%&#10;Program Quality: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168" y="1128410"/>
            <a:ext cx="9342259" cy="4338536"/>
          </a:xfrm>
          <a:prstGeom prst="rect">
            <a:avLst/>
          </a:prstGeom>
        </p:spPr>
      </p:pic>
      <p:sp>
        <p:nvSpPr>
          <p:cNvPr id="19" name="Text Placeholder 18"/>
          <p:cNvSpPr>
            <a:spLocks noGrp="1"/>
          </p:cNvSpPr>
          <p:nvPr>
            <p:ph type="body" idx="1"/>
          </p:nvPr>
        </p:nvSpPr>
        <p:spPr>
          <a:xfrm>
            <a:off x="0" y="5466946"/>
            <a:ext cx="11353801" cy="1151039"/>
          </a:xfrm>
        </p:spPr>
        <p:txBody>
          <a:bodyPr/>
          <a:lstStyle/>
          <a:p>
            <a:pPr marL="114300" indent="0">
              <a:buNone/>
            </a:pPr>
            <a:r>
              <a:rPr lang="en-US" sz="2400" dirty="0" smtClean="0">
                <a:latin typeface="Georgia" panose="02040502050405020303" pitchFamily="18" charset="0"/>
              </a:rPr>
              <a:t>Retrieved </a:t>
            </a:r>
            <a:r>
              <a:rPr lang="en-US" sz="2400" dirty="0">
                <a:latin typeface="Georgia" panose="02040502050405020303" pitchFamily="18" charset="0"/>
              </a:rPr>
              <a:t>from </a:t>
            </a:r>
            <a:r>
              <a:rPr lang="en-US" sz="2400" u="sng" dirty="0">
                <a:latin typeface="Georgia" panose="02040502050405020303" pitchFamily="18" charset="0"/>
                <a:hlinkClick r:id="rId4" tooltip="Website link"/>
              </a:rPr>
              <a:t>https</a:t>
            </a:r>
            <a:r>
              <a:rPr lang="en-US" sz="2400" u="sng" dirty="0" smtClean="0">
                <a:latin typeface="Georgia" panose="02040502050405020303" pitchFamily="18" charset="0"/>
                <a:hlinkClick r:id="rId4" tooltip="Website link"/>
              </a:rPr>
              <a:t>://elc.grads360.org/services/PDCService.svc/</a:t>
            </a:r>
          </a:p>
          <a:p>
            <a:pPr marL="114300" indent="0">
              <a:buNone/>
            </a:pPr>
            <a:r>
              <a:rPr lang="en-US" sz="2400" u="sng" dirty="0" err="1" smtClean="0">
                <a:latin typeface="Georgia" panose="02040502050405020303" pitchFamily="18" charset="0"/>
                <a:hlinkClick r:id="rId4" tooltip="Website link"/>
              </a:rPr>
              <a:t>GetPDCDocumentFile?fileId</a:t>
            </a:r>
            <a:r>
              <a:rPr lang="en-US" sz="2400" u="sng" dirty="0" smtClean="0">
                <a:latin typeface="Georgia" panose="02040502050405020303" pitchFamily="18" charset="0"/>
                <a:hlinkClick r:id="rId4" tooltip="Website link"/>
              </a:rPr>
              <a:t>=9652</a:t>
            </a:r>
            <a:endParaRPr lang="en-US" sz="2400" dirty="0">
              <a:latin typeface="Georgia" panose="02040502050405020303" pitchFamily="18" charset="0"/>
            </a:endParaRPr>
          </a:p>
          <a:p>
            <a:endParaRPr lang="en-US" dirty="0">
              <a:latin typeface="Georgia" panose="02040502050405020303" pitchFamily="18" charset="0"/>
            </a:endParaRPr>
          </a:p>
          <a:p>
            <a:endParaRPr lang="en-US" dirty="0"/>
          </a:p>
        </p:txBody>
      </p:sp>
    </p:spTree>
    <p:extLst>
      <p:ext uri="{BB962C8B-B14F-4D97-AF65-F5344CB8AC3E}">
        <p14:creationId xmlns:p14="http://schemas.microsoft.com/office/powerpoint/2010/main" val="514756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74"/>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What do you notice about this picture?</a:t>
            </a:r>
            <a:endParaRPr lang="en-US" dirty="0"/>
          </a:p>
        </p:txBody>
      </p:sp>
      <p:pic>
        <p:nvPicPr>
          <p:cNvPr id="176" name="Google Shape;176;p31" descr="This school photo depicts 7 year old MILES sitting conspicuously apart from the rest of his 22 classmates. As MILES smiles for the camera, he appears to be straining his neck to be closer to the rest of the group. &#10;"/>
          <p:cNvPicPr preferRelativeResize="0">
            <a:picLocks noGrp="1"/>
          </p:cNvPicPr>
          <p:nvPr>
            <p:ph type="body" idx="1"/>
          </p:nvPr>
        </p:nvPicPr>
        <p:blipFill rotWithShape="1">
          <a:blip r:embed="rId3">
            <a:alphaModFix/>
          </a:blip>
          <a:srcRect/>
          <a:stretch/>
        </p:blipFill>
        <p:spPr>
          <a:xfrm>
            <a:off x="3404525" y="2038420"/>
            <a:ext cx="5429250" cy="38100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458"/>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Activity: Identifying the Barriers to Inclusion</a:t>
            </a:r>
            <a:endParaRPr lang="en-US" dirty="0"/>
          </a:p>
        </p:txBody>
      </p:sp>
      <p:sp>
        <p:nvSpPr>
          <p:cNvPr id="3" name="Text Placeholder 2"/>
          <p:cNvSpPr>
            <a:spLocks noGrp="1"/>
          </p:cNvSpPr>
          <p:nvPr>
            <p:ph type="body" idx="1"/>
          </p:nvPr>
        </p:nvSpPr>
        <p:spPr>
          <a:xfrm>
            <a:off x="838200" y="2163556"/>
            <a:ext cx="10515600" cy="4351338"/>
          </a:xfrm>
        </p:spPr>
        <p:txBody>
          <a:bodyPr/>
          <a:lstStyle/>
          <a:p>
            <a:pPr marL="273050" lvl="1" indent="-273050">
              <a:lnSpc>
                <a:spcPct val="100000"/>
              </a:lnSpc>
              <a:spcBef>
                <a:spcPts val="0"/>
              </a:spcBef>
              <a:buSzPts val="3600"/>
            </a:pPr>
            <a:r>
              <a:rPr lang="en-US" sz="3600" dirty="0">
                <a:latin typeface="Georgia" panose="02040502050405020303" pitchFamily="18" charset="0"/>
                <a:ea typeface="Times New Roman"/>
                <a:cs typeface="Times New Roman"/>
                <a:sym typeface="Times New Roman"/>
              </a:rPr>
              <a:t>Identify concerns you have about implementing  preschool </a:t>
            </a:r>
            <a:r>
              <a:rPr lang="en-US" sz="3600" dirty="0" smtClean="0">
                <a:latin typeface="Georgia" panose="02040502050405020303" pitchFamily="18" charset="0"/>
                <a:ea typeface="Times New Roman"/>
                <a:cs typeface="Times New Roman"/>
                <a:sym typeface="Times New Roman"/>
              </a:rPr>
              <a:t>inclusion</a:t>
            </a:r>
          </a:p>
          <a:p>
            <a:pPr marL="273050" lvl="1" indent="-273050">
              <a:lnSpc>
                <a:spcPct val="100000"/>
              </a:lnSpc>
              <a:spcBef>
                <a:spcPts val="0"/>
              </a:spcBef>
              <a:buSzPts val="3600"/>
            </a:pPr>
            <a:endParaRPr lang="en-US" dirty="0">
              <a:latin typeface="Georgia" panose="02040502050405020303" pitchFamily="18" charset="0"/>
            </a:endParaRPr>
          </a:p>
          <a:p>
            <a:pPr marL="273050" lvl="1" indent="-273050">
              <a:lnSpc>
                <a:spcPct val="100000"/>
              </a:lnSpc>
              <a:buSzPts val="3600"/>
            </a:pPr>
            <a:r>
              <a:rPr lang="en-US" sz="3600" dirty="0">
                <a:latin typeface="Georgia" panose="02040502050405020303" pitchFamily="18" charset="0"/>
                <a:ea typeface="Times New Roman"/>
                <a:cs typeface="Times New Roman"/>
                <a:sym typeface="Times New Roman"/>
              </a:rPr>
              <a:t>Describe barriers which exist to providing a quality inclusive preschool </a:t>
            </a:r>
            <a:r>
              <a:rPr lang="en-US" sz="3600" dirty="0" smtClean="0">
                <a:latin typeface="Georgia" panose="02040502050405020303" pitchFamily="18" charset="0"/>
                <a:ea typeface="Times New Roman"/>
                <a:cs typeface="Times New Roman"/>
                <a:sym typeface="Times New Roman"/>
              </a:rPr>
              <a:t>program</a:t>
            </a:r>
          </a:p>
          <a:p>
            <a:pPr marL="0" lvl="1" indent="0">
              <a:lnSpc>
                <a:spcPct val="100000"/>
              </a:lnSpc>
              <a:buSzPts val="3600"/>
              <a:buNone/>
            </a:pPr>
            <a:endParaRPr lang="en-US" dirty="0">
              <a:latin typeface="Georgia" panose="02040502050405020303" pitchFamily="18" charset="0"/>
            </a:endParaRPr>
          </a:p>
          <a:p>
            <a:pPr marL="273050" lvl="1" indent="-273050">
              <a:lnSpc>
                <a:spcPct val="100000"/>
              </a:lnSpc>
              <a:buSzPts val="3600"/>
            </a:pPr>
            <a:r>
              <a:rPr lang="en-US" sz="3600" dirty="0">
                <a:latin typeface="Georgia" panose="02040502050405020303" pitchFamily="18" charset="0"/>
                <a:ea typeface="Times New Roman"/>
                <a:cs typeface="Times New Roman"/>
                <a:sym typeface="Times New Roman"/>
              </a:rPr>
              <a:t>Record the responses on the handout </a:t>
            </a:r>
            <a:endParaRPr lang="en-US" dirty="0">
              <a:latin typeface="Georgia" panose="02040502050405020303" pitchFamily="18" charset="0"/>
            </a:endParaRP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465"/>
        <p:cNvGrpSpPr/>
        <p:nvPr/>
      </p:nvGrpSpPr>
      <p:grpSpPr>
        <a:xfrm>
          <a:off x="0" y="0"/>
          <a:ext cx="0" cy="0"/>
          <a:chOff x="0" y="0"/>
          <a:chExt cx="0" cy="0"/>
        </a:xfrm>
      </p:grpSpPr>
      <p:sp>
        <p:nvSpPr>
          <p:cNvPr id="2" name="Title 1"/>
          <p:cNvSpPr>
            <a:spLocks noGrp="1"/>
          </p:cNvSpPr>
          <p:nvPr>
            <p:ph type="title"/>
          </p:nvPr>
        </p:nvSpPr>
        <p:spPr>
          <a:xfrm>
            <a:off x="1061737" y="191704"/>
            <a:ext cx="8358352" cy="1325563"/>
          </a:xfrm>
        </p:spPr>
        <p:txBody>
          <a:bodyPr/>
          <a:lstStyle/>
          <a:p>
            <a:pPr algn="ctr"/>
            <a:r>
              <a:rPr lang="en-US" dirty="0">
                <a:latin typeface="Georgia" panose="02040502050405020303" pitchFamily="18" charset="0"/>
                <a:ea typeface="Times New Roman"/>
                <a:cs typeface="Times New Roman"/>
                <a:sym typeface="Times New Roman"/>
              </a:rPr>
              <a:t>Reframing Change</a:t>
            </a:r>
            <a:endParaRPr lang="en-US" dirty="0"/>
          </a:p>
        </p:txBody>
      </p:sp>
      <p:pic>
        <p:nvPicPr>
          <p:cNvPr id="467" name="Google Shape;467;p68" descr="&quot;What We Can Control&quot; Handout-Used in activity"/>
          <p:cNvPicPr preferRelativeResize="0">
            <a:picLocks noGrp="1"/>
          </p:cNvPicPr>
          <p:nvPr>
            <p:ph type="body" idx="1"/>
          </p:nvPr>
        </p:nvPicPr>
        <p:blipFill rotWithShape="1">
          <a:blip r:embed="rId3">
            <a:alphaModFix/>
          </a:blip>
          <a:stretch/>
        </p:blipFill>
        <p:spPr>
          <a:xfrm>
            <a:off x="3421118" y="1277007"/>
            <a:ext cx="4248616" cy="4677273"/>
          </a:xfrm>
          <a:prstGeom prst="rect">
            <a:avLst/>
          </a:prstGeom>
          <a:noFill/>
          <a:ln>
            <a:noFill/>
          </a:ln>
        </p:spPr>
      </p:pic>
      <p:sp>
        <p:nvSpPr>
          <p:cNvPr id="5" name="Text Placeholder 4"/>
          <p:cNvSpPr>
            <a:spLocks noGrp="1"/>
          </p:cNvSpPr>
          <p:nvPr>
            <p:ph type="body" idx="2"/>
          </p:nvPr>
        </p:nvSpPr>
        <p:spPr>
          <a:xfrm>
            <a:off x="165010" y="5954280"/>
            <a:ext cx="10151807" cy="665181"/>
          </a:xfrm>
        </p:spPr>
        <p:txBody>
          <a:bodyPr/>
          <a:lstStyle/>
          <a:p>
            <a:pPr marL="114300" lvl="0" indent="0">
              <a:buNone/>
            </a:pPr>
            <a:r>
              <a:rPr lang="en-US" sz="2400" dirty="0">
                <a:latin typeface="Georgia" panose="02040502050405020303" pitchFamily="18" charset="0"/>
              </a:rPr>
              <a:t>U</a:t>
            </a:r>
            <a:r>
              <a:rPr lang="en-US" sz="2400" dirty="0" smtClean="0">
                <a:latin typeface="Georgia" panose="02040502050405020303" pitchFamily="18" charset="0"/>
              </a:rPr>
              <a:t>sed </a:t>
            </a:r>
            <a:r>
              <a:rPr lang="en-US" sz="2400" dirty="0">
                <a:latin typeface="Georgia" panose="02040502050405020303" pitchFamily="18" charset="0"/>
              </a:rPr>
              <a:t>with permission from Kristie </a:t>
            </a:r>
            <a:r>
              <a:rPr lang="en-US" sz="2400" dirty="0" err="1">
                <a:latin typeface="Georgia" panose="02040502050405020303" pitchFamily="18" charset="0"/>
              </a:rPr>
              <a:t>Pretti-Frontczak</a:t>
            </a:r>
            <a:r>
              <a:rPr lang="en-US" sz="2400" dirty="0">
                <a:latin typeface="Georgia" panose="02040502050405020303" pitchFamily="18" charset="0"/>
              </a:rPr>
              <a:t>, B2K Solutions, Ltd.</a:t>
            </a:r>
          </a:p>
          <a:p>
            <a:endParaRPr lang="en-US" sz="24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73"/>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rPr>
              <a:t> </a:t>
            </a:r>
            <a:r>
              <a:rPr lang="en-US" dirty="0">
                <a:latin typeface="Georgia" panose="02040502050405020303" pitchFamily="18" charset="0"/>
                <a:ea typeface="Times New Roman"/>
                <a:cs typeface="Times New Roman"/>
                <a:sym typeface="Times New Roman"/>
              </a:rPr>
              <a:t>Next Steps to Planning for Quality </a:t>
            </a:r>
            <a:endParaRPr lang="en-US" dirty="0"/>
          </a:p>
        </p:txBody>
      </p:sp>
      <p:sp>
        <p:nvSpPr>
          <p:cNvPr id="3" name="Text Placeholder 2"/>
          <p:cNvSpPr>
            <a:spLocks noGrp="1"/>
          </p:cNvSpPr>
          <p:nvPr>
            <p:ph type="body" idx="2"/>
          </p:nvPr>
        </p:nvSpPr>
        <p:spPr>
          <a:xfrm>
            <a:off x="838200" y="1825625"/>
            <a:ext cx="10515600" cy="4351338"/>
          </a:xfrm>
        </p:spPr>
        <p:txBody>
          <a:bodyPr/>
          <a:lstStyle/>
          <a:p>
            <a:pPr marL="114300" lvl="0" indent="0" algn="ctr">
              <a:buNone/>
            </a:pPr>
            <a:r>
              <a:rPr lang="en-US" sz="3600" dirty="0">
                <a:latin typeface="Georgia" panose="02040502050405020303" pitchFamily="18" charset="0"/>
                <a:ea typeface="Times New Roman"/>
                <a:cs typeface="Times New Roman"/>
                <a:sym typeface="Times New Roman"/>
              </a:rPr>
              <a:t>Benchmarks of Quality in Inclusive Practices </a:t>
            </a:r>
            <a:endParaRPr lang="en-US" sz="3600" dirty="0">
              <a:latin typeface="Georgia" panose="02040502050405020303" pitchFamily="18" charset="0"/>
            </a:endParaRPr>
          </a:p>
          <a:p>
            <a:pPr marL="114300" indent="0">
              <a:buNone/>
            </a:pPr>
            <a:endParaRPr lang="en-US" dirty="0"/>
          </a:p>
        </p:txBody>
      </p:sp>
      <p:pic>
        <p:nvPicPr>
          <p:cNvPr id="475" name="Google Shape;475;p69" descr="&quot;&quot;"/>
          <p:cNvPicPr preferRelativeResize="0">
            <a:picLocks noGrp="1"/>
          </p:cNvPicPr>
          <p:nvPr>
            <p:ph type="body" idx="1"/>
          </p:nvPr>
        </p:nvPicPr>
        <p:blipFill rotWithShape="1">
          <a:blip r:embed="rId3">
            <a:alphaModFix/>
          </a:blip>
          <a:stretch/>
        </p:blipFill>
        <p:spPr>
          <a:xfrm>
            <a:off x="4917671" y="2965907"/>
            <a:ext cx="2356658" cy="2547851"/>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481"/>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Activity: Mapping </a:t>
            </a:r>
            <a:endParaRPr lang="en-US" dirty="0"/>
          </a:p>
        </p:txBody>
      </p:sp>
      <p:sp>
        <p:nvSpPr>
          <p:cNvPr id="3" name="Text Placeholder 2"/>
          <p:cNvSpPr>
            <a:spLocks noGrp="1"/>
          </p:cNvSpPr>
          <p:nvPr>
            <p:ph type="body" idx="1"/>
          </p:nvPr>
        </p:nvSpPr>
        <p:spPr/>
        <p:txBody>
          <a:bodyPr/>
          <a:lstStyle/>
          <a:p>
            <a:pPr marL="228600" lvl="0" indent="-228600">
              <a:spcBef>
                <a:spcPts val="0"/>
              </a:spcBef>
              <a:buSzPts val="3600"/>
            </a:pPr>
            <a:r>
              <a:rPr lang="en-US" sz="3600" dirty="0">
                <a:latin typeface="Georgia" panose="02040502050405020303" pitchFamily="18" charset="0"/>
                <a:ea typeface="Times New Roman"/>
                <a:cs typeface="Times New Roman"/>
                <a:sym typeface="Times New Roman"/>
              </a:rPr>
              <a:t>Think about your program as it is </a:t>
            </a:r>
            <a:r>
              <a:rPr lang="en-US" sz="3600" dirty="0" smtClean="0">
                <a:latin typeface="Georgia" panose="02040502050405020303" pitchFamily="18" charset="0"/>
                <a:ea typeface="Times New Roman"/>
                <a:cs typeface="Times New Roman"/>
                <a:sym typeface="Times New Roman"/>
              </a:rPr>
              <a:t>now: </a:t>
            </a:r>
            <a:r>
              <a:rPr lang="en-US" sz="3600" dirty="0">
                <a:latin typeface="Georgia" panose="02040502050405020303" pitchFamily="18" charset="0"/>
                <a:ea typeface="Times New Roman"/>
                <a:cs typeface="Times New Roman"/>
                <a:sym typeface="Times New Roman"/>
              </a:rPr>
              <a:t>the knowledge, skills, resources, attitudes and relationships available related to inclusive practices. </a:t>
            </a:r>
            <a:endParaRPr lang="en-US" sz="3600" dirty="0" smtClean="0">
              <a:latin typeface="Georgia" panose="02040502050405020303" pitchFamily="18" charset="0"/>
              <a:ea typeface="Times New Roman"/>
              <a:cs typeface="Times New Roman"/>
              <a:sym typeface="Times New Roman"/>
            </a:endParaRPr>
          </a:p>
          <a:p>
            <a:pPr marL="0" lvl="0" indent="0">
              <a:spcBef>
                <a:spcPts val="0"/>
              </a:spcBef>
              <a:buSzPts val="3600"/>
              <a:buNone/>
            </a:pPr>
            <a:endParaRPr lang="en-US" sz="3200" dirty="0">
              <a:latin typeface="Georgia" panose="02040502050405020303" pitchFamily="18" charset="0"/>
            </a:endParaRPr>
          </a:p>
          <a:p>
            <a:pPr marL="228600" lvl="0" indent="-228600">
              <a:buSzPts val="3600"/>
            </a:pPr>
            <a:r>
              <a:rPr lang="en-US" sz="3600" dirty="0">
                <a:latin typeface="Georgia" panose="02040502050405020303" pitchFamily="18" charset="0"/>
                <a:ea typeface="Times New Roman"/>
                <a:cs typeface="Times New Roman"/>
                <a:sym typeface="Times New Roman"/>
              </a:rPr>
              <a:t>Draw where </a:t>
            </a:r>
            <a:r>
              <a:rPr lang="en-US" sz="3600" dirty="0" smtClean="0">
                <a:latin typeface="Georgia" panose="02040502050405020303" pitchFamily="18" charset="0"/>
                <a:ea typeface="Times New Roman"/>
                <a:cs typeface="Times New Roman"/>
                <a:sym typeface="Times New Roman"/>
              </a:rPr>
              <a:t>you would like </a:t>
            </a:r>
            <a:r>
              <a:rPr lang="en-US" sz="3600" dirty="0">
                <a:latin typeface="Georgia" panose="02040502050405020303" pitchFamily="18" charset="0"/>
                <a:ea typeface="Times New Roman"/>
                <a:cs typeface="Times New Roman"/>
                <a:sym typeface="Times New Roman"/>
              </a:rPr>
              <a:t>to be in these areas as you plan to expand or enhance your current program.</a:t>
            </a:r>
            <a:endParaRPr lang="en-US" sz="3600" dirty="0">
              <a:latin typeface="Georgia" panose="02040502050405020303" pitchFamily="18" charset="0"/>
            </a:endParaRPr>
          </a:p>
          <a:p>
            <a:endParaRPr lang="en-US" sz="35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19" y="149867"/>
            <a:ext cx="10515600" cy="923559"/>
          </a:xfrm>
        </p:spPr>
        <p:txBody>
          <a:bodyPr/>
          <a:lstStyle/>
          <a:p>
            <a:pPr algn="ctr"/>
            <a:r>
              <a:rPr lang="en-US" dirty="0">
                <a:latin typeface="Georgia" panose="02040502050405020303" pitchFamily="18" charset="0"/>
                <a:ea typeface="Times New Roman"/>
                <a:cs typeface="Times New Roman"/>
                <a:sym typeface="Times New Roman"/>
              </a:rPr>
              <a:t>Contexts for Inclusive Opportunities</a:t>
            </a:r>
            <a:endParaRPr lang="en-US" dirty="0"/>
          </a:p>
        </p:txBody>
      </p:sp>
      <p:sp>
        <p:nvSpPr>
          <p:cNvPr id="3" name="Text Placeholder 2"/>
          <p:cNvSpPr>
            <a:spLocks noGrp="1"/>
          </p:cNvSpPr>
          <p:nvPr>
            <p:ph type="body" idx="1"/>
          </p:nvPr>
        </p:nvSpPr>
        <p:spPr>
          <a:xfrm>
            <a:off x="329119" y="1110761"/>
            <a:ext cx="5766881" cy="5374742"/>
          </a:xfrm>
        </p:spPr>
        <p:txBody>
          <a:bodyPr/>
          <a:lstStyle/>
          <a:p>
            <a:pPr marL="114300" indent="0">
              <a:buNone/>
            </a:pPr>
            <a:r>
              <a:rPr lang="en-US" b="1" dirty="0">
                <a:latin typeface="Georgia" panose="02040502050405020303" pitchFamily="18" charset="0"/>
              </a:rPr>
              <a:t>Public School Programs</a:t>
            </a:r>
          </a:p>
          <a:p>
            <a:pPr lvl="0">
              <a:buSzPct val="100000"/>
            </a:pPr>
            <a:r>
              <a:rPr lang="en-US" sz="2400" dirty="0">
                <a:latin typeface="Georgia" panose="02040502050405020303" pitchFamily="18" charset="0"/>
              </a:rPr>
              <a:t>Virginia Preschool Initiative (VPI)</a:t>
            </a:r>
          </a:p>
          <a:p>
            <a:pPr lvl="0">
              <a:buSzPct val="100000"/>
            </a:pPr>
            <a:r>
              <a:rPr lang="en-US" sz="2400" dirty="0">
                <a:latin typeface="Georgia" panose="02040502050405020303" pitchFamily="18" charset="0"/>
              </a:rPr>
              <a:t>Preschool funded by Title 1</a:t>
            </a:r>
          </a:p>
          <a:p>
            <a:pPr lvl="0">
              <a:buSzPct val="100000"/>
            </a:pPr>
            <a:r>
              <a:rPr lang="en-US" sz="2400" dirty="0">
                <a:latin typeface="Georgia" panose="02040502050405020303" pitchFamily="18" charset="0"/>
              </a:rPr>
              <a:t>Preschool funded by local funds</a:t>
            </a:r>
          </a:p>
          <a:p>
            <a:pPr lvl="0">
              <a:buSzPct val="100000"/>
            </a:pPr>
            <a:r>
              <a:rPr lang="en-US" sz="2400" dirty="0">
                <a:latin typeface="Georgia" panose="02040502050405020303" pitchFamily="18" charset="0"/>
              </a:rPr>
              <a:t>Head Start operated by the public school</a:t>
            </a:r>
          </a:p>
          <a:p>
            <a:pPr lvl="0">
              <a:buSzPct val="100000"/>
            </a:pPr>
            <a:r>
              <a:rPr lang="en-US" sz="2400" dirty="0">
                <a:latin typeface="Georgia" panose="02040502050405020303" pitchFamily="18" charset="0"/>
              </a:rPr>
              <a:t>Occupational child care </a:t>
            </a:r>
            <a:r>
              <a:rPr lang="en-US" sz="2400" dirty="0" smtClean="0">
                <a:latin typeface="Georgia" panose="02040502050405020303" pitchFamily="18" charset="0"/>
              </a:rPr>
              <a:t>programs</a:t>
            </a:r>
          </a:p>
          <a:p>
            <a:pPr marL="114300" indent="0">
              <a:buNone/>
            </a:pPr>
            <a:endParaRPr lang="en-US" sz="2400" b="1" dirty="0" smtClean="0">
              <a:latin typeface="Georgia" panose="02040502050405020303" pitchFamily="18" charset="0"/>
            </a:endParaRPr>
          </a:p>
          <a:p>
            <a:pPr marL="114300" indent="0">
              <a:buNone/>
            </a:pPr>
            <a:endParaRPr lang="en-US" sz="2400" dirty="0" smtClean="0">
              <a:latin typeface="Georgia" panose="02040502050405020303" pitchFamily="18" charset="0"/>
            </a:endParaRPr>
          </a:p>
          <a:p>
            <a:pPr marL="114300" indent="0">
              <a:buNone/>
            </a:pPr>
            <a:endParaRPr lang="en-US" sz="2400" dirty="0">
              <a:latin typeface="Georgia" panose="02040502050405020303" pitchFamily="18" charset="0"/>
            </a:endParaRPr>
          </a:p>
          <a:p>
            <a:pPr marL="114300" indent="0">
              <a:buNone/>
            </a:pPr>
            <a:r>
              <a:rPr lang="en-US" sz="2400" dirty="0" smtClean="0">
                <a:latin typeface="Georgia" panose="02040502050405020303" pitchFamily="18" charset="0"/>
              </a:rPr>
              <a:t>(</a:t>
            </a:r>
            <a:r>
              <a:rPr lang="en-US" sz="2400" i="1" dirty="0">
                <a:latin typeface="Georgia" panose="02040502050405020303" pitchFamily="18" charset="0"/>
              </a:rPr>
              <a:t>Virginia Guidelines for Early Childhood Inclusion</a:t>
            </a:r>
            <a:r>
              <a:rPr lang="en-US" sz="2400" dirty="0">
                <a:latin typeface="Georgia" panose="02040502050405020303" pitchFamily="18" charset="0"/>
              </a:rPr>
              <a:t>, Figure 1, p.13)</a:t>
            </a:r>
          </a:p>
          <a:p>
            <a:pPr lvl="0"/>
            <a:endParaRPr lang="en-US" sz="2400" dirty="0">
              <a:latin typeface="Georgia" panose="02040502050405020303" pitchFamily="18" charset="0"/>
            </a:endParaRPr>
          </a:p>
        </p:txBody>
      </p:sp>
      <p:sp>
        <p:nvSpPr>
          <p:cNvPr id="4" name="Text Placeholder 3"/>
          <p:cNvSpPr>
            <a:spLocks noGrp="1"/>
          </p:cNvSpPr>
          <p:nvPr>
            <p:ph type="body" idx="2"/>
          </p:nvPr>
        </p:nvSpPr>
        <p:spPr>
          <a:xfrm>
            <a:off x="5864088" y="1073426"/>
            <a:ext cx="5922594" cy="5449413"/>
          </a:xfrm>
        </p:spPr>
        <p:txBody>
          <a:bodyPr/>
          <a:lstStyle/>
          <a:p>
            <a:pPr marL="114300" indent="0">
              <a:buNone/>
            </a:pPr>
            <a:r>
              <a:rPr lang="en-US" b="1" dirty="0" smtClean="0">
                <a:latin typeface="Georgia" panose="02040502050405020303" pitchFamily="18" charset="0"/>
              </a:rPr>
              <a:t>Community-Based </a:t>
            </a:r>
            <a:r>
              <a:rPr lang="en-US" b="1" dirty="0">
                <a:latin typeface="Georgia" panose="02040502050405020303" pitchFamily="18" charset="0"/>
              </a:rPr>
              <a:t>Entities</a:t>
            </a:r>
          </a:p>
          <a:p>
            <a:pPr lvl="0">
              <a:buSzPct val="100000"/>
            </a:pPr>
            <a:r>
              <a:rPr lang="en-US" sz="2400" dirty="0">
                <a:latin typeface="Georgia" panose="02040502050405020303" pitchFamily="18" charset="0"/>
              </a:rPr>
              <a:t>Private for-profit preschool</a:t>
            </a:r>
          </a:p>
          <a:p>
            <a:pPr lvl="0">
              <a:buSzPct val="100000"/>
            </a:pPr>
            <a:r>
              <a:rPr lang="en-US" sz="2400" dirty="0">
                <a:latin typeface="Georgia" panose="02040502050405020303" pitchFamily="18" charset="0"/>
              </a:rPr>
              <a:t>Private not-for-profit preschool</a:t>
            </a:r>
          </a:p>
          <a:p>
            <a:pPr lvl="0">
              <a:buSzPct val="100000"/>
            </a:pPr>
            <a:r>
              <a:rPr lang="en-US" sz="2400" dirty="0">
                <a:latin typeface="Georgia" panose="02040502050405020303" pitchFamily="18" charset="0"/>
              </a:rPr>
              <a:t>Child care</a:t>
            </a:r>
          </a:p>
          <a:p>
            <a:pPr lvl="0">
              <a:buSzPct val="100000"/>
            </a:pPr>
            <a:r>
              <a:rPr lang="en-US" sz="2400" dirty="0">
                <a:latin typeface="Georgia" panose="02040502050405020303" pitchFamily="18" charset="0"/>
              </a:rPr>
              <a:t>Community-based play groups</a:t>
            </a:r>
          </a:p>
          <a:p>
            <a:pPr lvl="0">
              <a:buSzPct val="100000"/>
            </a:pPr>
            <a:r>
              <a:rPr lang="en-US" sz="2400" dirty="0">
                <a:latin typeface="Georgia" panose="02040502050405020303" pitchFamily="18" charset="0"/>
              </a:rPr>
              <a:t>Department of Defense Child Development </a:t>
            </a:r>
            <a:r>
              <a:rPr lang="en-US" sz="2400" dirty="0" smtClean="0">
                <a:latin typeface="Georgia" panose="02040502050405020303" pitchFamily="18" charset="0"/>
              </a:rPr>
              <a:t>Programs</a:t>
            </a:r>
          </a:p>
          <a:p>
            <a:pPr marL="114300" indent="0">
              <a:buNone/>
            </a:pPr>
            <a:endParaRPr lang="en-US" sz="2400" b="1" dirty="0" smtClean="0"/>
          </a:p>
          <a:p>
            <a:pPr marL="114300" indent="0">
              <a:buNone/>
            </a:pPr>
            <a:r>
              <a:rPr lang="en-US" sz="2400" b="1" dirty="0">
                <a:latin typeface="Georgia" panose="02040502050405020303" pitchFamily="18" charset="0"/>
              </a:rPr>
              <a:t>Head Start</a:t>
            </a:r>
          </a:p>
          <a:p>
            <a:pPr lvl="0">
              <a:buSzPct val="100000"/>
            </a:pPr>
            <a:r>
              <a:rPr lang="en-US" sz="2400" dirty="0">
                <a:latin typeface="Georgia" panose="02040502050405020303" pitchFamily="18" charset="0"/>
              </a:rPr>
              <a:t>Head Start/Early Head Start operated by a community agency</a:t>
            </a:r>
          </a:p>
          <a:p>
            <a:pPr marL="114300" indent="0">
              <a:buNone/>
            </a:pPr>
            <a:endParaRPr lang="en-US" sz="2400" b="1" dirty="0" smtClean="0"/>
          </a:p>
          <a:p>
            <a:pPr marL="114300" lvl="0" indent="0">
              <a:buNone/>
            </a:pPr>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p>
        </p:txBody>
      </p:sp>
    </p:spTree>
    <p:extLst>
      <p:ext uri="{BB962C8B-B14F-4D97-AF65-F5344CB8AC3E}">
        <p14:creationId xmlns:p14="http://schemas.microsoft.com/office/powerpoint/2010/main" val="38778121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488"/>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Inclusive Options</a:t>
            </a:r>
            <a:endParaRPr lang="en-US" dirty="0"/>
          </a:p>
        </p:txBody>
      </p:sp>
      <p:sp>
        <p:nvSpPr>
          <p:cNvPr id="3" name="Text Placeholder 2"/>
          <p:cNvSpPr>
            <a:spLocks noGrp="1"/>
          </p:cNvSpPr>
          <p:nvPr>
            <p:ph type="body" idx="2"/>
          </p:nvPr>
        </p:nvSpPr>
        <p:spPr>
          <a:xfrm>
            <a:off x="6172200" y="1931746"/>
            <a:ext cx="5181600" cy="3526443"/>
          </a:xfrm>
        </p:spPr>
        <p:txBody>
          <a:bodyPr/>
          <a:lstStyle/>
          <a:p>
            <a:pPr marL="228600" lvl="0" indent="-228600">
              <a:lnSpc>
                <a:spcPct val="100000"/>
              </a:lnSpc>
              <a:spcBef>
                <a:spcPts val="0"/>
              </a:spcBef>
              <a:buSzPts val="3200"/>
            </a:pPr>
            <a:r>
              <a:rPr lang="en-US" sz="3600" dirty="0">
                <a:latin typeface="Georgia" panose="02040502050405020303" pitchFamily="18" charset="0"/>
                <a:ea typeface="Times New Roman"/>
                <a:cs typeface="Times New Roman"/>
                <a:sym typeface="Times New Roman"/>
              </a:rPr>
              <a:t>Individual Teacher Model </a:t>
            </a:r>
            <a:endParaRPr lang="en-US" sz="3600" dirty="0" smtClean="0">
              <a:latin typeface="Georgia" panose="02040502050405020303" pitchFamily="18" charset="0"/>
              <a:ea typeface="Times New Roman"/>
              <a:cs typeface="Times New Roman"/>
              <a:sym typeface="Times New Roman"/>
            </a:endParaRPr>
          </a:p>
          <a:p>
            <a:pPr marL="228600" lvl="0" indent="-228600">
              <a:lnSpc>
                <a:spcPct val="100000"/>
              </a:lnSpc>
              <a:buSzPts val="3200"/>
            </a:pPr>
            <a:r>
              <a:rPr lang="en-US" sz="3600" dirty="0" smtClean="0">
                <a:latin typeface="Georgia" panose="02040502050405020303" pitchFamily="18" charset="0"/>
                <a:ea typeface="Times New Roman"/>
                <a:cs typeface="Times New Roman"/>
                <a:sym typeface="Times New Roman"/>
              </a:rPr>
              <a:t>Co-Teaching Model</a:t>
            </a:r>
          </a:p>
          <a:p>
            <a:pPr marL="228600" lvl="0" indent="-228600">
              <a:lnSpc>
                <a:spcPct val="100000"/>
              </a:lnSpc>
              <a:buSzPts val="3200"/>
            </a:pPr>
            <a:r>
              <a:rPr lang="en-US" sz="3600" dirty="0" smtClean="0">
                <a:latin typeface="Georgia" panose="02040502050405020303" pitchFamily="18" charset="0"/>
                <a:ea typeface="Times New Roman"/>
                <a:cs typeface="Times New Roman"/>
                <a:sym typeface="Times New Roman"/>
              </a:rPr>
              <a:t>Itinerant Model</a:t>
            </a:r>
          </a:p>
          <a:p>
            <a:pPr marL="228600" indent="-228600">
              <a:lnSpc>
                <a:spcPct val="100000"/>
              </a:lnSpc>
              <a:buSzPts val="3200"/>
            </a:pPr>
            <a:r>
              <a:rPr lang="en-US" sz="3600" dirty="0">
                <a:latin typeface="Georgia" panose="02040502050405020303" pitchFamily="18" charset="0"/>
                <a:ea typeface="Times New Roman"/>
                <a:cs typeface="Times New Roman"/>
                <a:sym typeface="Times New Roman"/>
              </a:rPr>
              <a:t>Reverse inclusion</a:t>
            </a:r>
          </a:p>
          <a:p>
            <a:pPr marL="0" lvl="0" indent="0">
              <a:lnSpc>
                <a:spcPct val="100000"/>
              </a:lnSpc>
              <a:buSzPts val="3200"/>
              <a:buNone/>
            </a:pPr>
            <a:endParaRPr lang="en-US" sz="3600" dirty="0">
              <a:latin typeface="Georgia" panose="02040502050405020303" pitchFamily="18" charset="0"/>
            </a:endParaRPr>
          </a:p>
        </p:txBody>
      </p:sp>
      <p:pic>
        <p:nvPicPr>
          <p:cNvPr id="490" name="Google Shape;490;p71" descr="&quot;&quot;"/>
          <p:cNvPicPr preferRelativeResize="0">
            <a:picLocks noGrp="1"/>
          </p:cNvPicPr>
          <p:nvPr>
            <p:ph type="body" idx="1"/>
          </p:nvPr>
        </p:nvPicPr>
        <p:blipFill rotWithShape="1">
          <a:blip r:embed="rId3">
            <a:alphaModFix/>
          </a:blip>
          <a:srcRect/>
          <a:stretch/>
        </p:blipFill>
        <p:spPr>
          <a:xfrm>
            <a:off x="1270000" y="1842294"/>
            <a:ext cx="3526443" cy="3526443"/>
          </a:xfrm>
          <a:prstGeom prst="rect">
            <a:avLst/>
          </a:prstGeom>
          <a:noFill/>
          <a:ln w="9525" cap="flat" cmpd="sng">
            <a:solidFill>
              <a:schemeClr val="lt1"/>
            </a:solidFill>
            <a:prstDash val="solid"/>
            <a:miter lim="800000"/>
            <a:headEnd type="none" w="sm" len="sm"/>
            <a:tailEnd type="none" w="sm" len="sm"/>
          </a:ln>
        </p:spPr>
      </p:pic>
      <p:sp>
        <p:nvSpPr>
          <p:cNvPr id="4" name="Rectangle 3"/>
          <p:cNvSpPr/>
          <p:nvPr/>
        </p:nvSpPr>
        <p:spPr>
          <a:xfrm>
            <a:off x="113931" y="6081067"/>
            <a:ext cx="7261924" cy="461665"/>
          </a:xfrm>
          <a:prstGeom prst="rect">
            <a:avLst/>
          </a:prstGeom>
        </p:spPr>
        <p:txBody>
          <a:bodyPr wrap="none">
            <a:spAutoFit/>
          </a:bodyPr>
          <a:lstStyle/>
          <a:p>
            <a:pPr marL="0" lvl="0" indent="0">
              <a:buSzPts val="3600"/>
              <a:buNone/>
            </a:pPr>
            <a:r>
              <a:rPr lang="en-US" sz="2400" dirty="0">
                <a:latin typeface="Georgia" panose="02040502050405020303" pitchFamily="18" charset="0"/>
                <a:cs typeface="Times New Roman"/>
                <a:sym typeface="Times New Roman"/>
              </a:rPr>
              <a:t>(</a:t>
            </a:r>
            <a:r>
              <a:rPr lang="en-US" sz="2400" i="1" dirty="0">
                <a:latin typeface="Georgia" panose="02040502050405020303" pitchFamily="18" charset="0"/>
              </a:rPr>
              <a:t>Virginia Guidelines for Early Childhood Inclusion</a:t>
            </a:r>
            <a:r>
              <a:rPr lang="en-US" sz="2400" dirty="0">
                <a:latin typeface="Georgia" panose="02040502050405020303" pitchFamily="18" charset="0"/>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505"/>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Individual Teacher Model</a:t>
            </a:r>
            <a:endParaRPr lang="en-US" dirty="0"/>
          </a:p>
        </p:txBody>
      </p:sp>
      <p:sp>
        <p:nvSpPr>
          <p:cNvPr id="3" name="Text Placeholder 2"/>
          <p:cNvSpPr>
            <a:spLocks noGrp="1"/>
          </p:cNvSpPr>
          <p:nvPr>
            <p:ph type="body" idx="1"/>
          </p:nvPr>
        </p:nvSpPr>
        <p:spPr>
          <a:xfrm>
            <a:off x="718930" y="2153616"/>
            <a:ext cx="10515600" cy="4406210"/>
          </a:xfrm>
        </p:spPr>
        <p:txBody>
          <a:bodyPr/>
          <a:lstStyle/>
          <a:p>
            <a:pPr marL="228600" lvl="0" indent="-228600">
              <a:spcBef>
                <a:spcPts val="0"/>
              </a:spcBef>
              <a:buSzPts val="3600"/>
            </a:pPr>
            <a:r>
              <a:rPr lang="en-US" sz="3600" dirty="0">
                <a:latin typeface="Georgia" panose="02040502050405020303" pitchFamily="18" charset="0"/>
                <a:ea typeface="Times New Roman"/>
                <a:cs typeface="Times New Roman"/>
                <a:sym typeface="Times New Roman"/>
              </a:rPr>
              <a:t>Classroom of children with and without </a:t>
            </a:r>
            <a:r>
              <a:rPr lang="en-US" sz="3600" dirty="0" smtClean="0">
                <a:latin typeface="Georgia" panose="02040502050405020303" pitchFamily="18" charset="0"/>
                <a:ea typeface="Times New Roman"/>
                <a:cs typeface="Times New Roman"/>
                <a:sym typeface="Times New Roman"/>
              </a:rPr>
              <a:t>IEPs</a:t>
            </a:r>
          </a:p>
          <a:p>
            <a:pPr marL="0" lvl="0" indent="0">
              <a:spcBef>
                <a:spcPts val="0"/>
              </a:spcBef>
              <a:buSzPts val="3600"/>
              <a:buNone/>
            </a:pPr>
            <a:endParaRPr lang="en-US" sz="3200" dirty="0">
              <a:latin typeface="Georgia" panose="02040502050405020303" pitchFamily="18" charset="0"/>
            </a:endParaRPr>
          </a:p>
          <a:p>
            <a:pPr marL="228600" lvl="0" indent="-228600">
              <a:buSzPts val="3600"/>
            </a:pPr>
            <a:r>
              <a:rPr lang="en-US" sz="3600" dirty="0">
                <a:latin typeface="Georgia" panose="02040502050405020303" pitchFamily="18" charset="0"/>
                <a:ea typeface="Times New Roman"/>
                <a:cs typeface="Times New Roman"/>
                <a:sym typeface="Times New Roman"/>
              </a:rPr>
              <a:t>Teacher is licensed and dually endorsed in ECSE and </a:t>
            </a:r>
            <a:r>
              <a:rPr lang="en-US" sz="3600" dirty="0" smtClean="0">
                <a:latin typeface="Georgia" panose="02040502050405020303" pitchFamily="18" charset="0"/>
                <a:ea typeface="Times New Roman"/>
                <a:cs typeface="Times New Roman"/>
                <a:sym typeface="Times New Roman"/>
              </a:rPr>
              <a:t>Pre-K</a:t>
            </a:r>
          </a:p>
          <a:p>
            <a:pPr marL="0" lvl="0" indent="0">
              <a:buSzPts val="3600"/>
              <a:buNone/>
            </a:pPr>
            <a:endParaRPr lang="en-US" sz="3500" dirty="0" smtClean="0">
              <a:latin typeface="Georgia" panose="02040502050405020303" pitchFamily="18" charset="0"/>
              <a:cs typeface="Times New Roman"/>
              <a:sym typeface="Times New Roman"/>
            </a:endParaRPr>
          </a:p>
          <a:p>
            <a:pPr marL="0" lvl="0" indent="0">
              <a:buSzPts val="3600"/>
              <a:buNone/>
            </a:pPr>
            <a:endParaRPr lang="en-US" sz="2400" dirty="0" smtClean="0">
              <a:latin typeface="Georgia" panose="02040502050405020303" pitchFamily="18" charset="0"/>
              <a:cs typeface="Times New Roman"/>
              <a:sym typeface="Times New Roman"/>
            </a:endParaRPr>
          </a:p>
          <a:p>
            <a:pPr marL="0" lvl="0" indent="0">
              <a:buSzPts val="3600"/>
              <a:buNone/>
            </a:pPr>
            <a:endParaRPr lang="en-US" sz="2400" dirty="0">
              <a:latin typeface="Georgia" panose="02040502050405020303" pitchFamily="18" charset="0"/>
              <a:cs typeface="Times New Roman"/>
              <a:sym typeface="Times New Roman"/>
            </a:endParaRPr>
          </a:p>
          <a:p>
            <a:pPr marL="0" lvl="0" indent="0">
              <a:buSzPts val="3600"/>
              <a:buNone/>
            </a:pPr>
            <a:r>
              <a:rPr lang="en-US" sz="2400" dirty="0" smtClean="0">
                <a:latin typeface="Georgia" panose="02040502050405020303" pitchFamily="18" charset="0"/>
                <a:cs typeface="Times New Roman"/>
                <a:sym typeface="Times New Roman"/>
              </a:rPr>
              <a:t>(</a:t>
            </a:r>
            <a:r>
              <a:rPr lang="en-US" sz="2400" i="1" dirty="0" smtClean="0">
                <a:latin typeface="Georgia" panose="02040502050405020303" pitchFamily="18" charset="0"/>
              </a:rPr>
              <a:t>Virginia </a:t>
            </a:r>
            <a:r>
              <a:rPr lang="en-US" sz="2400" i="1" dirty="0">
                <a:latin typeface="Georgia" panose="02040502050405020303" pitchFamily="18" charset="0"/>
              </a:rPr>
              <a:t>Guidelines for Early Childhood </a:t>
            </a:r>
            <a:r>
              <a:rPr lang="en-US" sz="2400" i="1" dirty="0" smtClean="0">
                <a:latin typeface="Georgia" panose="02040502050405020303" pitchFamily="18" charset="0"/>
              </a:rPr>
              <a:t>Inclusion</a:t>
            </a:r>
            <a:r>
              <a:rPr lang="en-US" sz="2400" dirty="0" smtClean="0">
                <a:latin typeface="Georgia" panose="02040502050405020303" pitchFamily="18" charset="0"/>
              </a:rPr>
              <a:t>)</a:t>
            </a:r>
            <a:endParaRPr lang="en-US" sz="2400" dirty="0">
              <a:latin typeface="Georgia" panose="02040502050405020303" pitchFamily="18" charset="0"/>
            </a:endParaRPr>
          </a:p>
          <a:p>
            <a:endParaRPr lang="en-US" sz="35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Co-Teaching Model of Collaboration</a:t>
            </a:r>
            <a:endParaRPr lang="en-US" dirty="0"/>
          </a:p>
        </p:txBody>
      </p:sp>
      <p:sp>
        <p:nvSpPr>
          <p:cNvPr id="3" name="Text Placeholder 2"/>
          <p:cNvSpPr>
            <a:spLocks noGrp="1"/>
          </p:cNvSpPr>
          <p:nvPr>
            <p:ph type="body" idx="1"/>
          </p:nvPr>
        </p:nvSpPr>
        <p:spPr>
          <a:xfrm>
            <a:off x="838200" y="1825624"/>
            <a:ext cx="10515600" cy="4823653"/>
          </a:xfrm>
        </p:spPr>
        <p:txBody>
          <a:bodyPr/>
          <a:lstStyle/>
          <a:p>
            <a:pPr marL="228600" lvl="0" indent="-228600">
              <a:spcBef>
                <a:spcPts val="0"/>
              </a:spcBef>
              <a:buSzPts val="3600"/>
              <a:buFont typeface="Arial" panose="020B0604020202020204" pitchFamily="34" charset="0"/>
              <a:buChar char="•"/>
            </a:pPr>
            <a:r>
              <a:rPr lang="en-US" sz="3600" dirty="0">
                <a:latin typeface="Georgia" panose="02040502050405020303" pitchFamily="18" charset="0"/>
                <a:ea typeface="Times New Roman"/>
                <a:cs typeface="Times New Roman"/>
                <a:sym typeface="Times New Roman"/>
              </a:rPr>
              <a:t>Pre-K teacher and ECSE teacher share responsibility and combine expertise to meet the needs of all children in the </a:t>
            </a:r>
            <a:r>
              <a:rPr lang="en-US" sz="3600" dirty="0" smtClean="0">
                <a:latin typeface="Georgia" panose="02040502050405020303" pitchFamily="18" charset="0"/>
                <a:ea typeface="Times New Roman"/>
                <a:cs typeface="Times New Roman"/>
                <a:sym typeface="Times New Roman"/>
              </a:rPr>
              <a:t>classroom</a:t>
            </a:r>
          </a:p>
          <a:p>
            <a:pPr marL="228600" lvl="0" indent="-228600">
              <a:spcBef>
                <a:spcPts val="0"/>
              </a:spcBef>
              <a:buSzPts val="3600"/>
              <a:buFont typeface="Arial" panose="020B0604020202020204" pitchFamily="34" charset="0"/>
              <a:buChar char="•"/>
            </a:pPr>
            <a:endParaRPr lang="en-US" sz="3200" dirty="0">
              <a:latin typeface="Georgia" panose="02040502050405020303" pitchFamily="18" charset="0"/>
            </a:endParaRPr>
          </a:p>
          <a:p>
            <a:pPr marL="228600" lvl="0" indent="-228600">
              <a:buSzPts val="3600"/>
              <a:buFont typeface="Arial" panose="020B0604020202020204" pitchFamily="34" charset="0"/>
              <a:buChar char="•"/>
            </a:pPr>
            <a:r>
              <a:rPr lang="en-US" sz="3600" dirty="0">
                <a:latin typeface="Georgia" panose="02040502050405020303" pitchFamily="18" charset="0"/>
                <a:ea typeface="Times New Roman"/>
                <a:cs typeface="Times New Roman"/>
                <a:sym typeface="Times New Roman"/>
              </a:rPr>
              <a:t>ECSE </a:t>
            </a:r>
            <a:r>
              <a:rPr lang="en-US" sz="3600" dirty="0" smtClean="0">
                <a:latin typeface="Georgia" panose="02040502050405020303" pitchFamily="18" charset="0"/>
                <a:ea typeface="Times New Roman"/>
                <a:cs typeface="Times New Roman"/>
                <a:sym typeface="Times New Roman"/>
              </a:rPr>
              <a:t>teacher may </a:t>
            </a:r>
            <a:r>
              <a:rPr lang="en-US" sz="3600" dirty="0">
                <a:latin typeface="Georgia" panose="02040502050405020303" pitchFamily="18" charset="0"/>
                <a:ea typeface="Times New Roman"/>
                <a:cs typeface="Times New Roman"/>
                <a:sym typeface="Times New Roman"/>
              </a:rPr>
              <a:t>be in the classroom for all or some of the school day</a:t>
            </a:r>
            <a:endParaRPr lang="en-US" sz="3600" dirty="0">
              <a:latin typeface="Georgia" panose="02040502050405020303" pitchFamily="18" charset="0"/>
            </a:endParaRPr>
          </a:p>
          <a:p>
            <a:pPr marL="114300" indent="0">
              <a:buNone/>
            </a:pPr>
            <a:endParaRPr lang="en-US" sz="3200" dirty="0" smtClean="0"/>
          </a:p>
          <a:p>
            <a:pPr marL="114300" indent="0">
              <a:buNone/>
            </a:pPr>
            <a:endParaRPr lang="en-US" sz="3200" dirty="0" smtClean="0"/>
          </a:p>
          <a:p>
            <a:pPr marL="114300" indent="0">
              <a:buNone/>
            </a:pPr>
            <a:r>
              <a:rPr lang="en-US" sz="2400" dirty="0" smtClean="0">
                <a:latin typeface="Georgia" panose="02040502050405020303" pitchFamily="18" charset="0"/>
              </a:rPr>
              <a:t>(</a:t>
            </a:r>
            <a:r>
              <a:rPr lang="en-US" sz="2400" i="1" dirty="0">
                <a:latin typeface="Georgia" panose="02040502050405020303" pitchFamily="18" charset="0"/>
              </a:rPr>
              <a:t>Virginia Guidelines for Early Childhood Inclusion</a:t>
            </a:r>
            <a:r>
              <a:rPr lang="en-US" sz="2400" dirty="0">
                <a:latin typeface="Georgia" panose="02040502050405020303" pitchFamily="18" charset="0"/>
              </a:rPr>
              <a:t>)</a:t>
            </a:r>
          </a:p>
          <a:p>
            <a:pPr marL="114300" indent="0">
              <a:buNone/>
            </a:pPr>
            <a:endParaRPr lang="en-US" sz="3500" dirty="0"/>
          </a:p>
        </p:txBody>
      </p:sp>
    </p:spTree>
    <p:extLst>
      <p:ext uri="{BB962C8B-B14F-4D97-AF65-F5344CB8AC3E}">
        <p14:creationId xmlns:p14="http://schemas.microsoft.com/office/powerpoint/2010/main" val="22383102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Essentials of a Co-Teaching Model</a:t>
            </a:r>
            <a:endParaRPr lang="en-US" dirty="0"/>
          </a:p>
        </p:txBody>
      </p:sp>
      <p:sp>
        <p:nvSpPr>
          <p:cNvPr id="2" name="Text Placeholder 1"/>
          <p:cNvSpPr>
            <a:spLocks noGrp="1"/>
          </p:cNvSpPr>
          <p:nvPr>
            <p:ph type="body" idx="1"/>
          </p:nvPr>
        </p:nvSpPr>
        <p:spPr>
          <a:xfrm>
            <a:off x="838200" y="1825624"/>
            <a:ext cx="10515600" cy="4585685"/>
          </a:xfrm>
        </p:spPr>
        <p:txBody>
          <a:bodyPr/>
          <a:lstStyle/>
          <a:p>
            <a:pPr marL="0" lvl="0" indent="0">
              <a:lnSpc>
                <a:spcPct val="110000"/>
              </a:lnSpc>
              <a:spcBef>
                <a:spcPts val="0"/>
              </a:spcBef>
              <a:buSzPts val="3600"/>
              <a:buNone/>
            </a:pPr>
            <a:r>
              <a:rPr lang="en-US" sz="4000" dirty="0">
                <a:latin typeface="Georgia" panose="02040502050405020303" pitchFamily="18" charset="0"/>
                <a:ea typeface="Times New Roman"/>
                <a:cs typeface="Times New Roman"/>
                <a:sym typeface="Times New Roman"/>
              </a:rPr>
              <a:t>Roles and Responsibilities are established around:</a:t>
            </a:r>
          </a:p>
          <a:p>
            <a:pPr marL="685800" lvl="1" indent="-228600">
              <a:lnSpc>
                <a:spcPct val="110000"/>
              </a:lnSpc>
              <a:buSzPct val="100000"/>
            </a:pPr>
            <a:r>
              <a:rPr lang="en-US" sz="3200" dirty="0">
                <a:latin typeface="Georgia" panose="02040502050405020303" pitchFamily="18" charset="0"/>
                <a:ea typeface="Times New Roman"/>
                <a:cs typeface="Times New Roman"/>
                <a:sym typeface="Times New Roman"/>
              </a:rPr>
              <a:t>Planning for and delivery of instruction </a:t>
            </a:r>
            <a:endParaRPr lang="en-US" sz="3200" dirty="0">
              <a:latin typeface="Georgia" panose="02040502050405020303" pitchFamily="18" charset="0"/>
            </a:endParaRPr>
          </a:p>
          <a:p>
            <a:pPr marL="685800" lvl="1" indent="-228600">
              <a:lnSpc>
                <a:spcPct val="110000"/>
              </a:lnSpc>
              <a:buSzPct val="100000"/>
            </a:pPr>
            <a:r>
              <a:rPr lang="en-US" sz="3200" dirty="0">
                <a:latin typeface="Georgia" panose="02040502050405020303" pitchFamily="18" charset="0"/>
                <a:ea typeface="Times New Roman"/>
                <a:cs typeface="Times New Roman"/>
                <a:sym typeface="Times New Roman"/>
              </a:rPr>
              <a:t>Social and emotional supports</a:t>
            </a:r>
            <a:endParaRPr lang="en-US" sz="3200" dirty="0">
              <a:latin typeface="Georgia" panose="02040502050405020303" pitchFamily="18" charset="0"/>
            </a:endParaRPr>
          </a:p>
          <a:p>
            <a:pPr marL="685800" lvl="1" indent="-228600">
              <a:lnSpc>
                <a:spcPct val="110000"/>
              </a:lnSpc>
              <a:buSzPct val="100000"/>
            </a:pPr>
            <a:r>
              <a:rPr lang="en-US" sz="3200" dirty="0" smtClean="0">
                <a:latin typeface="Georgia" panose="02040502050405020303" pitchFamily="18" charset="0"/>
                <a:ea typeface="Times New Roman"/>
                <a:cs typeface="Times New Roman"/>
                <a:sym typeface="Times New Roman"/>
              </a:rPr>
              <a:t>Assessment, </a:t>
            </a:r>
            <a:r>
              <a:rPr lang="en-US" sz="3200" dirty="0">
                <a:latin typeface="Georgia" panose="02040502050405020303" pitchFamily="18" charset="0"/>
                <a:ea typeface="Times New Roman"/>
                <a:cs typeface="Times New Roman"/>
                <a:sym typeface="Times New Roman"/>
              </a:rPr>
              <a:t>including program monitoring</a:t>
            </a:r>
          </a:p>
          <a:p>
            <a:pPr marL="0" lvl="1" indent="0">
              <a:lnSpc>
                <a:spcPct val="110000"/>
              </a:lnSpc>
              <a:buSzPts val="3600"/>
              <a:buNone/>
            </a:pPr>
            <a:endParaRPr lang="en-US" sz="3600" dirty="0">
              <a:latin typeface="Georgia" panose="02040502050405020303" pitchFamily="18" charset="0"/>
              <a:cs typeface="Times New Roman"/>
              <a:sym typeface="Times New Roman"/>
            </a:endParaRPr>
          </a:p>
          <a:p>
            <a:pPr marL="0" lvl="1" indent="0">
              <a:lnSpc>
                <a:spcPct val="110000"/>
              </a:lnSpc>
              <a:buSzPts val="3600"/>
              <a:buNone/>
            </a:pPr>
            <a:r>
              <a:rPr lang="en-US" i="1" dirty="0" smtClean="0">
                <a:latin typeface="Georgia" panose="02040502050405020303" pitchFamily="18" charset="0"/>
              </a:rPr>
              <a:t>(Virginia </a:t>
            </a:r>
            <a:r>
              <a:rPr lang="en-US" i="1" dirty="0">
                <a:latin typeface="Georgia" panose="02040502050405020303" pitchFamily="18" charset="0"/>
              </a:rPr>
              <a:t>Guidelines for Early Childhood Inclusion</a:t>
            </a:r>
            <a:r>
              <a:rPr lang="en-US" dirty="0">
                <a:latin typeface="Georgia" panose="02040502050405020303" pitchFamily="18" charset="0"/>
              </a:rPr>
              <a:t>)</a:t>
            </a:r>
          </a:p>
          <a:p>
            <a:endParaRPr lang="en-US" dirty="0"/>
          </a:p>
        </p:txBody>
      </p:sp>
    </p:spTree>
    <p:extLst>
      <p:ext uri="{BB962C8B-B14F-4D97-AF65-F5344CB8AC3E}">
        <p14:creationId xmlns:p14="http://schemas.microsoft.com/office/powerpoint/2010/main" val="23459352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545"/>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Itinerant Model of Collaboration</a:t>
            </a:r>
            <a:endParaRPr lang="en-US" dirty="0"/>
          </a:p>
        </p:txBody>
      </p:sp>
      <p:sp>
        <p:nvSpPr>
          <p:cNvPr id="3" name="Text Placeholder 2"/>
          <p:cNvSpPr>
            <a:spLocks noGrp="1"/>
          </p:cNvSpPr>
          <p:nvPr>
            <p:ph type="body" idx="1"/>
          </p:nvPr>
        </p:nvSpPr>
        <p:spPr>
          <a:xfrm>
            <a:off x="838200" y="1825625"/>
            <a:ext cx="10515600" cy="4058340"/>
          </a:xfrm>
        </p:spPr>
        <p:txBody>
          <a:bodyPr/>
          <a:lstStyle/>
          <a:p>
            <a:pPr lvl="0">
              <a:buSzPct val="100000"/>
            </a:pPr>
            <a:r>
              <a:rPr lang="en-US" sz="3600" dirty="0">
                <a:latin typeface="Georgia" panose="02040502050405020303" pitchFamily="18" charset="0"/>
                <a:ea typeface="Times New Roman"/>
                <a:cs typeface="Times New Roman"/>
                <a:sym typeface="Times New Roman"/>
              </a:rPr>
              <a:t>ECSE teacher travels between classrooms or programs to consult with </a:t>
            </a:r>
            <a:r>
              <a:rPr lang="en-US" sz="3600" dirty="0" err="1">
                <a:latin typeface="Georgia" panose="02040502050405020303" pitchFamily="18" charset="0"/>
                <a:ea typeface="Times New Roman"/>
                <a:cs typeface="Times New Roman"/>
                <a:sym typeface="Times New Roman"/>
              </a:rPr>
              <a:t>PreK</a:t>
            </a:r>
            <a:r>
              <a:rPr lang="en-US" sz="3600" dirty="0">
                <a:latin typeface="Georgia" panose="02040502050405020303" pitchFamily="18" charset="0"/>
                <a:ea typeface="Times New Roman"/>
                <a:cs typeface="Times New Roman"/>
                <a:sym typeface="Times New Roman"/>
              </a:rPr>
              <a:t> teacher and/or provide direct instruction to individual children as </a:t>
            </a:r>
            <a:r>
              <a:rPr lang="en-US" sz="3600" dirty="0" smtClean="0">
                <a:latin typeface="Georgia" panose="02040502050405020303" pitchFamily="18" charset="0"/>
                <a:ea typeface="Times New Roman"/>
                <a:cs typeface="Times New Roman"/>
                <a:sym typeface="Times New Roman"/>
              </a:rPr>
              <a:t>needed</a:t>
            </a:r>
          </a:p>
          <a:p>
            <a:pPr lvl="0"/>
            <a:endParaRPr lang="en-US" sz="3500" dirty="0">
              <a:latin typeface="Georgia" panose="02040502050405020303" pitchFamily="18" charset="0"/>
              <a:cs typeface="Times New Roman"/>
              <a:sym typeface="Times New Roman"/>
            </a:endParaRPr>
          </a:p>
          <a:p>
            <a:pPr lvl="0"/>
            <a:endParaRPr lang="en-US" sz="3500" dirty="0" smtClean="0">
              <a:latin typeface="Georgia" panose="02040502050405020303" pitchFamily="18" charset="0"/>
              <a:cs typeface="Times New Roman"/>
              <a:sym typeface="Times New Roman"/>
            </a:endParaRPr>
          </a:p>
          <a:p>
            <a:pPr marL="114300" indent="0">
              <a:buNone/>
            </a:pPr>
            <a:r>
              <a:rPr lang="en-US" sz="2400" dirty="0" smtClean="0">
                <a:latin typeface="Georgia" panose="02040502050405020303" pitchFamily="18" charset="0"/>
              </a:rPr>
              <a:t>(</a:t>
            </a:r>
            <a:r>
              <a:rPr lang="en-US" sz="2400" i="1" dirty="0">
                <a:latin typeface="Georgia" panose="02040502050405020303" pitchFamily="18" charset="0"/>
              </a:rPr>
              <a:t>Virginia Guidelines for Early Childhood Inclusion</a:t>
            </a:r>
            <a:r>
              <a:rPr lang="en-US" sz="2400" dirty="0">
                <a:latin typeface="Georgia" panose="02040502050405020303" pitchFamily="18" charset="0"/>
              </a:rPr>
              <a:t>)</a:t>
            </a:r>
          </a:p>
          <a:p>
            <a:pPr marL="114300" lvl="0" indent="0">
              <a:buNone/>
            </a:pPr>
            <a:endParaRPr lang="en-US" sz="3500" dirty="0">
              <a:latin typeface="Georgia" panose="02040502050405020303" pitchFamily="18" charset="0"/>
            </a:endParaRPr>
          </a:p>
          <a:p>
            <a:endParaRPr lang="en-US" sz="35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81"/>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“Oh Mommy! This is so nice</a:t>
            </a:r>
            <a:r>
              <a:rPr lang="en-US" dirty="0" smtClean="0">
                <a:latin typeface="Georgia" panose="02040502050405020303" pitchFamily="18" charset="0"/>
                <a:ea typeface="Times New Roman"/>
                <a:cs typeface="Times New Roman"/>
                <a:sym typeface="Times New Roman"/>
              </a:rPr>
              <a:t>!”</a:t>
            </a:r>
            <a:endParaRPr lang="en-US" dirty="0"/>
          </a:p>
        </p:txBody>
      </p:sp>
      <p:pic>
        <p:nvPicPr>
          <p:cNvPr id="184" name="Google Shape;184;p32" descr="This school photo depicts 7 year old MILES sitting with this classmates on the bench as part of the group"/>
          <p:cNvPicPr preferRelativeResize="0">
            <a:picLocks noGrp="1"/>
          </p:cNvPicPr>
          <p:nvPr>
            <p:ph type="body" idx="1"/>
          </p:nvPr>
        </p:nvPicPr>
        <p:blipFill rotWithShape="1">
          <a:blip r:embed="rId3">
            <a:alphaModFix/>
          </a:blip>
          <a:stretch/>
        </p:blipFill>
        <p:spPr>
          <a:xfrm>
            <a:off x="3505200" y="1690688"/>
            <a:ext cx="5181600" cy="334531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 name="Text Placeholder 2"/>
          <p:cNvSpPr>
            <a:spLocks noGrp="1"/>
          </p:cNvSpPr>
          <p:nvPr>
            <p:ph type="body" idx="2"/>
          </p:nvPr>
        </p:nvSpPr>
        <p:spPr>
          <a:xfrm>
            <a:off x="200891" y="5646240"/>
            <a:ext cx="10515600" cy="954585"/>
          </a:xfrm>
        </p:spPr>
        <p:txBody>
          <a:bodyPr/>
          <a:lstStyle/>
          <a:p>
            <a:pPr marL="114300" lvl="0" indent="0">
              <a:buNone/>
            </a:pPr>
            <a:r>
              <a:rPr lang="en-US" sz="2400" dirty="0">
                <a:latin typeface="Georgia" panose="02040502050405020303" pitchFamily="18" charset="0"/>
                <a:hlinkClick r:id="rId4" tooltip="web link"/>
              </a:rPr>
              <a:t>http://</a:t>
            </a:r>
            <a:r>
              <a:rPr lang="en-US" sz="2400" dirty="0" smtClean="0">
                <a:latin typeface="Georgia" panose="02040502050405020303" pitchFamily="18" charset="0"/>
                <a:hlinkClick r:id="rId4" tooltip="web link"/>
              </a:rPr>
              <a:t>www.huffingtonpost.com/2013/06/21/miles-ambridge-retake-photo_n_3478937.html</a:t>
            </a:r>
            <a:endParaRPr lang="en-US" sz="2400" dirty="0" smtClean="0">
              <a:latin typeface="Georgia" panose="02040502050405020303" pitchFamily="18" charset="0"/>
            </a:endParaRPr>
          </a:p>
          <a:p>
            <a:pPr marL="114300" lvl="0" indent="0">
              <a:buNone/>
            </a:pPr>
            <a:endParaRPr lang="en-US" sz="2400" dirty="0">
              <a:latin typeface="Georgia" panose="02040502050405020303" pitchFamily="18" charset="0"/>
            </a:endParaRPr>
          </a:p>
          <a:p>
            <a:endParaRPr lang="en-US" sz="24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553"/>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Essentials of </a:t>
            </a:r>
            <a:r>
              <a:rPr lang="en-US" dirty="0" smtClean="0">
                <a:latin typeface="Georgia" panose="02040502050405020303" pitchFamily="18" charset="0"/>
                <a:ea typeface="Times New Roman"/>
                <a:cs typeface="Times New Roman"/>
                <a:sym typeface="Times New Roman"/>
              </a:rPr>
              <a:t>an </a:t>
            </a:r>
            <a:r>
              <a:rPr lang="en-US" dirty="0">
                <a:latin typeface="Georgia" panose="02040502050405020303" pitchFamily="18" charset="0"/>
                <a:ea typeface="Times New Roman"/>
                <a:cs typeface="Times New Roman"/>
                <a:sym typeface="Times New Roman"/>
              </a:rPr>
              <a:t>Itinerant Model</a:t>
            </a:r>
            <a:endParaRPr lang="en-US" dirty="0"/>
          </a:p>
        </p:txBody>
      </p:sp>
      <p:sp>
        <p:nvSpPr>
          <p:cNvPr id="3" name="Text Placeholder 2"/>
          <p:cNvSpPr>
            <a:spLocks noGrp="1"/>
          </p:cNvSpPr>
          <p:nvPr>
            <p:ph type="body" idx="1"/>
          </p:nvPr>
        </p:nvSpPr>
        <p:spPr>
          <a:xfrm>
            <a:off x="838200" y="1825625"/>
            <a:ext cx="10515600" cy="4277001"/>
          </a:xfrm>
        </p:spPr>
        <p:txBody>
          <a:bodyPr/>
          <a:lstStyle/>
          <a:p>
            <a:pPr lvl="0">
              <a:buSzPct val="100000"/>
            </a:pPr>
            <a:r>
              <a:rPr lang="en-US" sz="3600" dirty="0">
                <a:latin typeface="Georgia" panose="02040502050405020303" pitchFamily="18" charset="0"/>
                <a:ea typeface="Times New Roman"/>
                <a:cs typeface="Times New Roman"/>
                <a:sym typeface="Times New Roman"/>
              </a:rPr>
              <a:t>The ECSE and ECE </a:t>
            </a:r>
            <a:r>
              <a:rPr lang="en-US" sz="3600" dirty="0" smtClean="0">
                <a:latin typeface="Georgia" panose="02040502050405020303" pitchFamily="18" charset="0"/>
                <a:ea typeface="Times New Roman"/>
                <a:cs typeface="Times New Roman"/>
                <a:sym typeface="Times New Roman"/>
              </a:rPr>
              <a:t>teachers </a:t>
            </a:r>
            <a:r>
              <a:rPr lang="en-US" sz="3600" dirty="0">
                <a:latin typeface="Georgia" panose="02040502050405020303" pitchFamily="18" charset="0"/>
                <a:ea typeface="Times New Roman"/>
                <a:cs typeface="Times New Roman"/>
                <a:sym typeface="Times New Roman"/>
              </a:rPr>
              <a:t>meet to plan and discuss children’s individual educational </a:t>
            </a:r>
            <a:r>
              <a:rPr lang="en-US" sz="3600" dirty="0" smtClean="0">
                <a:latin typeface="Georgia" panose="02040502050405020303" pitchFamily="18" charset="0"/>
                <a:ea typeface="Times New Roman"/>
                <a:cs typeface="Times New Roman"/>
                <a:sym typeface="Times New Roman"/>
              </a:rPr>
              <a:t>needs</a:t>
            </a:r>
            <a:endParaRPr lang="en-US" sz="3500" dirty="0" smtClean="0">
              <a:latin typeface="Georgia" panose="02040502050405020303" pitchFamily="18" charset="0"/>
              <a:ea typeface="Times New Roman"/>
              <a:cs typeface="Times New Roman"/>
              <a:sym typeface="Times New Roman"/>
            </a:endParaRPr>
          </a:p>
          <a:p>
            <a:pPr lvl="0"/>
            <a:endParaRPr lang="en-US" sz="3500" dirty="0">
              <a:latin typeface="Georgia" panose="02040502050405020303" pitchFamily="18" charset="0"/>
              <a:ea typeface="Times New Roman"/>
              <a:cs typeface="Times New Roman"/>
              <a:sym typeface="Times New Roman"/>
            </a:endParaRPr>
          </a:p>
          <a:p>
            <a:pPr lvl="0"/>
            <a:endParaRPr lang="en-US" sz="3500" dirty="0" smtClean="0">
              <a:latin typeface="Georgia" panose="02040502050405020303" pitchFamily="18" charset="0"/>
              <a:ea typeface="Times New Roman"/>
              <a:cs typeface="Times New Roman"/>
              <a:sym typeface="Times New Roman"/>
            </a:endParaRPr>
          </a:p>
          <a:p>
            <a:pPr lvl="0"/>
            <a:endParaRPr lang="en-US" sz="3500" dirty="0" smtClean="0">
              <a:latin typeface="Georgia" panose="02040502050405020303" pitchFamily="18" charset="0"/>
              <a:ea typeface="Times New Roman"/>
              <a:cs typeface="Times New Roman"/>
              <a:sym typeface="Times New Roman"/>
            </a:endParaRPr>
          </a:p>
          <a:p>
            <a:pPr lvl="0"/>
            <a:endParaRPr lang="en-US" sz="3500" dirty="0">
              <a:latin typeface="Georgia" panose="02040502050405020303" pitchFamily="18" charset="0"/>
              <a:ea typeface="Times New Roman"/>
              <a:cs typeface="Times New Roman"/>
              <a:sym typeface="Times New Roman"/>
            </a:endParaRPr>
          </a:p>
          <a:p>
            <a:pPr marL="114300" indent="0">
              <a:buNone/>
            </a:pPr>
            <a:r>
              <a:rPr lang="en-US" sz="2400" dirty="0" smtClean="0">
                <a:latin typeface="Georgia" panose="02040502050405020303" pitchFamily="18" charset="0"/>
              </a:rPr>
              <a:t>(</a:t>
            </a:r>
            <a:r>
              <a:rPr lang="en-US" sz="2400" i="1" dirty="0">
                <a:latin typeface="Georgia" panose="02040502050405020303" pitchFamily="18" charset="0"/>
              </a:rPr>
              <a:t>Virginia Guidelines for Early Childhood </a:t>
            </a:r>
            <a:r>
              <a:rPr lang="en-US" sz="2400" i="1" dirty="0" smtClean="0">
                <a:latin typeface="Georgia" panose="02040502050405020303" pitchFamily="18" charset="0"/>
              </a:rPr>
              <a:t>Inclusion, VDOE</a:t>
            </a:r>
            <a:r>
              <a:rPr lang="en-US" sz="2400" dirty="0" smtClean="0">
                <a:latin typeface="Georgia" panose="02040502050405020303" pitchFamily="18" charset="0"/>
              </a:rPr>
              <a:t>)</a:t>
            </a:r>
            <a:endParaRPr lang="en-US" sz="2400" dirty="0">
              <a:latin typeface="Georgia" panose="02040502050405020303" pitchFamily="18" charset="0"/>
            </a:endParaRPr>
          </a:p>
          <a:p>
            <a:pPr marL="114300" lvl="0" indent="0">
              <a:buNone/>
            </a:pPr>
            <a:r>
              <a:rPr lang="en-US" sz="3500" dirty="0" smtClean="0">
                <a:latin typeface="Georgia" panose="02040502050405020303" pitchFamily="18" charset="0"/>
                <a:ea typeface="Times New Roman"/>
                <a:cs typeface="Times New Roman"/>
                <a:sym typeface="Times New Roman"/>
              </a:rPr>
              <a:t> </a:t>
            </a:r>
            <a:endParaRPr lang="en-US" sz="3500" dirty="0">
              <a:latin typeface="Georgia" panose="02040502050405020303" pitchFamily="18" charset="0"/>
            </a:endParaRPr>
          </a:p>
          <a:p>
            <a:endParaRPr lang="en-US" sz="35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Reverse Inclusion </a:t>
            </a:r>
            <a:endParaRPr lang="en-US" dirty="0"/>
          </a:p>
        </p:txBody>
      </p:sp>
      <p:sp>
        <p:nvSpPr>
          <p:cNvPr id="3" name="Text Placeholder 2"/>
          <p:cNvSpPr>
            <a:spLocks noGrp="1"/>
          </p:cNvSpPr>
          <p:nvPr>
            <p:ph type="body" idx="1"/>
          </p:nvPr>
        </p:nvSpPr>
        <p:spPr/>
        <p:txBody>
          <a:bodyPr/>
          <a:lstStyle/>
          <a:p>
            <a:pPr marL="228600" lvl="0" indent="-228600">
              <a:spcBef>
                <a:spcPts val="0"/>
              </a:spcBef>
              <a:buSzPts val="3600"/>
            </a:pPr>
            <a:r>
              <a:rPr lang="en-US" sz="3600" dirty="0">
                <a:latin typeface="Georgia" panose="02040502050405020303" pitchFamily="18" charset="0"/>
                <a:ea typeface="Times New Roman"/>
                <a:cs typeface="Times New Roman"/>
                <a:sym typeface="Times New Roman"/>
              </a:rPr>
              <a:t>ECSE classroom operated by </a:t>
            </a:r>
            <a:r>
              <a:rPr lang="en-US" sz="3600" dirty="0" smtClean="0">
                <a:latin typeface="Georgia" panose="02040502050405020303" pitchFamily="18" charset="0"/>
                <a:ea typeface="Times New Roman"/>
                <a:cs typeface="Times New Roman"/>
                <a:sym typeface="Times New Roman"/>
              </a:rPr>
              <a:t>school </a:t>
            </a:r>
            <a:r>
              <a:rPr lang="en-US" sz="3600" dirty="0">
                <a:latin typeface="Georgia" panose="02040502050405020303" pitchFamily="18" charset="0"/>
                <a:ea typeface="Times New Roman"/>
                <a:cs typeface="Times New Roman"/>
                <a:sym typeface="Times New Roman"/>
              </a:rPr>
              <a:t>division ECSE </a:t>
            </a:r>
            <a:r>
              <a:rPr lang="en-US" sz="3600" dirty="0" smtClean="0">
                <a:latin typeface="Georgia" panose="02040502050405020303" pitchFamily="18" charset="0"/>
                <a:ea typeface="Times New Roman"/>
                <a:cs typeface="Times New Roman"/>
                <a:sym typeface="Times New Roman"/>
              </a:rPr>
              <a:t>personnel</a:t>
            </a:r>
          </a:p>
          <a:p>
            <a:pPr marL="0" lvl="0" indent="0">
              <a:spcBef>
                <a:spcPts val="0"/>
              </a:spcBef>
              <a:buSzPts val="3600"/>
              <a:buNone/>
            </a:pPr>
            <a:endParaRPr lang="en-US" sz="3200" dirty="0">
              <a:latin typeface="Georgia" panose="02040502050405020303" pitchFamily="18" charset="0"/>
            </a:endParaRPr>
          </a:p>
          <a:p>
            <a:pPr marL="228600" lvl="0" indent="-228600">
              <a:buSzPts val="3600"/>
            </a:pPr>
            <a:r>
              <a:rPr lang="en-US" sz="3600" dirty="0">
                <a:latin typeface="Georgia" panose="02040502050405020303" pitchFamily="18" charset="0"/>
                <a:ea typeface="Times New Roman"/>
                <a:cs typeface="Times New Roman"/>
                <a:sym typeface="Times New Roman"/>
              </a:rPr>
              <a:t>Children without disabilities are recruited to attend the preschool program </a:t>
            </a:r>
            <a:endParaRPr lang="en-US" sz="3600" dirty="0" smtClean="0">
              <a:latin typeface="Georgia" panose="02040502050405020303" pitchFamily="18" charset="0"/>
              <a:ea typeface="Times New Roman"/>
              <a:cs typeface="Times New Roman"/>
              <a:sym typeface="Times New Roman"/>
            </a:endParaRPr>
          </a:p>
          <a:p>
            <a:pPr marL="228600" lvl="0" indent="-228600">
              <a:buSzPts val="3600"/>
            </a:pPr>
            <a:endParaRPr lang="en-US" sz="3500" dirty="0">
              <a:latin typeface="Georgia" panose="02040502050405020303" pitchFamily="18" charset="0"/>
              <a:cs typeface="Times New Roman"/>
              <a:sym typeface="Times New Roman"/>
            </a:endParaRPr>
          </a:p>
          <a:p>
            <a:pPr marL="0" lvl="0" indent="0">
              <a:buSzPts val="3600"/>
              <a:buNone/>
            </a:pPr>
            <a:endParaRPr lang="en-US" sz="2400" dirty="0">
              <a:latin typeface="Georgia" panose="02040502050405020303" pitchFamily="18" charset="0"/>
              <a:cs typeface="Times New Roman"/>
              <a:sym typeface="Times New Roman"/>
            </a:endParaRPr>
          </a:p>
          <a:p>
            <a:pPr marL="0" indent="0">
              <a:buSzPts val="3600"/>
              <a:buNone/>
            </a:pPr>
            <a:r>
              <a:rPr lang="en-US" sz="2400" dirty="0" smtClean="0">
                <a:latin typeface="Georgia" panose="02040502050405020303" pitchFamily="18" charset="0"/>
              </a:rPr>
              <a:t>(</a:t>
            </a:r>
            <a:r>
              <a:rPr lang="en-US" sz="2400" i="1" dirty="0" smtClean="0">
                <a:latin typeface="Georgia" panose="02040502050405020303" pitchFamily="18" charset="0"/>
              </a:rPr>
              <a:t>Virginia </a:t>
            </a:r>
            <a:r>
              <a:rPr lang="en-US" sz="2400" i="1" dirty="0">
                <a:latin typeface="Georgia" panose="02040502050405020303" pitchFamily="18" charset="0"/>
              </a:rPr>
              <a:t>Guidelines for Early Childhood </a:t>
            </a:r>
            <a:r>
              <a:rPr lang="en-US" sz="2400" i="1" dirty="0" smtClean="0">
                <a:latin typeface="Georgia" panose="02040502050405020303" pitchFamily="18" charset="0"/>
              </a:rPr>
              <a:t>Inclusion</a:t>
            </a:r>
            <a:r>
              <a:rPr lang="en-US" sz="2400" dirty="0" smtClean="0">
                <a:latin typeface="Georgia" panose="02040502050405020303" pitchFamily="18" charset="0"/>
              </a:rPr>
              <a:t>) </a:t>
            </a:r>
            <a:endParaRPr lang="en-US" sz="2400" dirty="0">
              <a:latin typeface="Georgia" panose="02040502050405020303" pitchFamily="18" charset="0"/>
            </a:endParaRPr>
          </a:p>
          <a:p>
            <a:pPr marL="0" lvl="0" indent="0">
              <a:buSzPts val="3600"/>
              <a:buNone/>
            </a:pPr>
            <a:endParaRPr lang="en-US" sz="3500" dirty="0">
              <a:latin typeface="Georgia" panose="02040502050405020303" pitchFamily="18" charset="0"/>
            </a:endParaRPr>
          </a:p>
          <a:p>
            <a:endParaRPr lang="en-US" sz="3500" dirty="0">
              <a:latin typeface="Georgia" panose="02040502050405020303" pitchFamily="18" charset="0"/>
            </a:endParaRPr>
          </a:p>
        </p:txBody>
      </p:sp>
    </p:spTree>
    <p:extLst>
      <p:ext uri="{BB962C8B-B14F-4D97-AF65-F5344CB8AC3E}">
        <p14:creationId xmlns:p14="http://schemas.microsoft.com/office/powerpoint/2010/main" val="11180980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Essential Components of Reverse Inclusion </a:t>
            </a:r>
            <a:endParaRPr lang="en-US" dirty="0"/>
          </a:p>
        </p:txBody>
      </p:sp>
      <p:sp>
        <p:nvSpPr>
          <p:cNvPr id="3" name="Text Placeholder 2"/>
          <p:cNvSpPr>
            <a:spLocks noGrp="1"/>
          </p:cNvSpPr>
          <p:nvPr>
            <p:ph type="body" idx="1"/>
          </p:nvPr>
        </p:nvSpPr>
        <p:spPr>
          <a:xfrm>
            <a:off x="649356" y="2024408"/>
            <a:ext cx="10893287" cy="4455905"/>
          </a:xfrm>
        </p:spPr>
        <p:txBody>
          <a:bodyPr/>
          <a:lstStyle/>
          <a:p>
            <a:pPr marL="228600" lvl="0" indent="-228600">
              <a:spcBef>
                <a:spcPts val="0"/>
              </a:spcBef>
              <a:buSzPts val="3600"/>
            </a:pPr>
            <a:r>
              <a:rPr lang="en-US" sz="3600" dirty="0">
                <a:latin typeface="Georgia" panose="02040502050405020303" pitchFamily="18" charset="0"/>
                <a:ea typeface="Times New Roman"/>
                <a:cs typeface="Times New Roman"/>
                <a:sym typeface="Times New Roman"/>
              </a:rPr>
              <a:t>To qualify </a:t>
            </a:r>
            <a:r>
              <a:rPr lang="en-US" sz="3600" dirty="0" smtClean="0">
                <a:latin typeface="Georgia" panose="02040502050405020303" pitchFamily="18" charset="0"/>
                <a:ea typeface="Times New Roman"/>
                <a:cs typeface="Times New Roman"/>
                <a:sym typeface="Times New Roman"/>
              </a:rPr>
              <a:t>as an </a:t>
            </a:r>
            <a:r>
              <a:rPr lang="en-US" sz="3600" dirty="0">
                <a:latin typeface="Georgia" panose="02040502050405020303" pitchFamily="18" charset="0"/>
                <a:ea typeface="Times New Roman"/>
                <a:cs typeface="Times New Roman"/>
                <a:sym typeface="Times New Roman"/>
              </a:rPr>
              <a:t>ECE classroom, at least 50% of the children are typically </a:t>
            </a:r>
            <a:r>
              <a:rPr lang="en-US" sz="3600" dirty="0" smtClean="0">
                <a:latin typeface="Georgia" panose="02040502050405020303" pitchFamily="18" charset="0"/>
                <a:ea typeface="Times New Roman"/>
                <a:cs typeface="Times New Roman"/>
                <a:sym typeface="Times New Roman"/>
              </a:rPr>
              <a:t>developing</a:t>
            </a:r>
          </a:p>
          <a:p>
            <a:pPr marL="0" lvl="0" indent="0">
              <a:spcBef>
                <a:spcPts val="0"/>
              </a:spcBef>
              <a:buSzPts val="3600"/>
              <a:buNone/>
            </a:pPr>
            <a:endParaRPr lang="en-US" sz="3200" dirty="0">
              <a:latin typeface="Georgia" panose="02040502050405020303" pitchFamily="18" charset="0"/>
            </a:endParaRPr>
          </a:p>
          <a:p>
            <a:pPr marL="228600" lvl="0" indent="-228600">
              <a:buSzPts val="3600"/>
            </a:pPr>
            <a:r>
              <a:rPr lang="en-US" sz="3600" dirty="0">
                <a:latin typeface="Georgia" panose="02040502050405020303" pitchFamily="18" charset="0"/>
                <a:ea typeface="Times New Roman"/>
                <a:cs typeface="Times New Roman"/>
                <a:sym typeface="Times New Roman"/>
              </a:rPr>
              <a:t>Regular attendance by children without disabilities </a:t>
            </a:r>
            <a:endParaRPr lang="en-US" sz="3600" dirty="0" smtClean="0">
              <a:latin typeface="Georgia" panose="02040502050405020303" pitchFamily="18" charset="0"/>
              <a:ea typeface="Times New Roman"/>
              <a:cs typeface="Times New Roman"/>
              <a:sym typeface="Times New Roman"/>
            </a:endParaRPr>
          </a:p>
          <a:p>
            <a:pPr marL="0" lvl="0" indent="0">
              <a:buSzPts val="3600"/>
              <a:buNone/>
            </a:pPr>
            <a:endParaRPr lang="en-US" sz="3200" dirty="0">
              <a:latin typeface="Georgia" panose="02040502050405020303" pitchFamily="18" charset="0"/>
            </a:endParaRPr>
          </a:p>
          <a:p>
            <a:pPr marL="228600" lvl="0" indent="-228600">
              <a:buSzPts val="3600"/>
            </a:pPr>
            <a:r>
              <a:rPr lang="en-US" sz="3600" dirty="0">
                <a:latin typeface="Georgia" panose="02040502050405020303" pitchFamily="18" charset="0"/>
                <a:ea typeface="Times New Roman"/>
                <a:cs typeface="Times New Roman"/>
                <a:sym typeface="Times New Roman"/>
              </a:rPr>
              <a:t>An </a:t>
            </a:r>
            <a:r>
              <a:rPr lang="en-US" sz="3600" dirty="0" smtClean="0">
                <a:latin typeface="Georgia" panose="02040502050405020303" pitchFamily="18" charset="0"/>
                <a:ea typeface="Times New Roman"/>
                <a:cs typeface="Times New Roman"/>
                <a:sym typeface="Times New Roman"/>
              </a:rPr>
              <a:t>evidence-based </a:t>
            </a:r>
            <a:r>
              <a:rPr lang="en-US" sz="3600" dirty="0">
                <a:latin typeface="Georgia" panose="02040502050405020303" pitchFamily="18" charset="0"/>
                <a:ea typeface="Times New Roman"/>
                <a:cs typeface="Times New Roman"/>
                <a:sym typeface="Times New Roman"/>
              </a:rPr>
              <a:t>curriculum is </a:t>
            </a:r>
            <a:r>
              <a:rPr lang="en-US" sz="3600" dirty="0" smtClean="0">
                <a:latin typeface="Georgia" panose="02040502050405020303" pitchFamily="18" charset="0"/>
                <a:ea typeface="Times New Roman"/>
                <a:cs typeface="Times New Roman"/>
                <a:sym typeface="Times New Roman"/>
              </a:rPr>
              <a:t>used</a:t>
            </a:r>
          </a:p>
          <a:p>
            <a:pPr marL="0" lvl="0" indent="0">
              <a:buSzPts val="3600"/>
              <a:buNone/>
            </a:pPr>
            <a:endParaRPr lang="en-US" sz="3200" dirty="0">
              <a:latin typeface="Georgia" panose="02040502050405020303" pitchFamily="18" charset="0"/>
              <a:cs typeface="Times New Roman"/>
              <a:sym typeface="Times New Roman"/>
            </a:endParaRPr>
          </a:p>
          <a:p>
            <a:pPr marL="0" indent="0">
              <a:buSzPts val="3600"/>
              <a:buNone/>
            </a:pPr>
            <a:r>
              <a:rPr lang="en-US" sz="2400" dirty="0" smtClean="0">
                <a:latin typeface="Georgia" panose="02040502050405020303" pitchFamily="18" charset="0"/>
              </a:rPr>
              <a:t>(</a:t>
            </a:r>
            <a:r>
              <a:rPr lang="en-US" sz="2400" i="1" dirty="0" smtClean="0">
                <a:latin typeface="Georgia" panose="02040502050405020303" pitchFamily="18" charset="0"/>
              </a:rPr>
              <a:t>Virginia </a:t>
            </a:r>
            <a:r>
              <a:rPr lang="en-US" sz="2400" i="1" dirty="0">
                <a:latin typeface="Georgia" panose="02040502050405020303" pitchFamily="18" charset="0"/>
              </a:rPr>
              <a:t>Guidelines for Early Childhood </a:t>
            </a:r>
            <a:r>
              <a:rPr lang="en-US" sz="2400" i="1" dirty="0" smtClean="0">
                <a:latin typeface="Georgia" panose="02040502050405020303" pitchFamily="18" charset="0"/>
              </a:rPr>
              <a:t>Inclusion</a:t>
            </a:r>
            <a:r>
              <a:rPr lang="en-US" sz="2400" dirty="0" smtClean="0">
                <a:latin typeface="Georgia" panose="02040502050405020303" pitchFamily="18" charset="0"/>
              </a:rPr>
              <a:t>)</a:t>
            </a:r>
            <a:endParaRPr lang="en-US" sz="2400" dirty="0">
              <a:latin typeface="Georgia" panose="02040502050405020303" pitchFamily="18" charset="0"/>
            </a:endParaRPr>
          </a:p>
          <a:p>
            <a:pPr marL="0" lvl="0" indent="0">
              <a:buSzPts val="3600"/>
              <a:buNone/>
            </a:pPr>
            <a:endParaRPr lang="en-US" sz="2400" dirty="0">
              <a:latin typeface="Georgia" panose="02040502050405020303" pitchFamily="18" charset="0"/>
            </a:endParaRPr>
          </a:p>
          <a:p>
            <a:pPr marL="228600" lvl="0" indent="-50800">
              <a:buSzPts val="2800"/>
              <a:buNone/>
            </a:pPr>
            <a:endParaRPr lang="en-US" sz="3500" dirty="0">
              <a:latin typeface="Georgia" panose="02040502050405020303" pitchFamily="18" charset="0"/>
            </a:endParaRPr>
          </a:p>
          <a:p>
            <a:pPr marL="228600" lvl="0" indent="-50800">
              <a:buSzPts val="2800"/>
              <a:buNone/>
            </a:pPr>
            <a:endParaRPr lang="en-US" sz="3500" dirty="0">
              <a:latin typeface="Georgia" panose="02040502050405020303" pitchFamily="18" charset="0"/>
            </a:endParaRPr>
          </a:p>
          <a:p>
            <a:pPr marL="228600" lvl="0" indent="-50800">
              <a:buSzPts val="2800"/>
              <a:buNone/>
            </a:pPr>
            <a:endParaRPr lang="en-US" sz="3500" dirty="0">
              <a:latin typeface="Georgia" panose="02040502050405020303" pitchFamily="18" charset="0"/>
            </a:endParaRPr>
          </a:p>
          <a:p>
            <a:endParaRPr lang="en-US" sz="3500" dirty="0"/>
          </a:p>
        </p:txBody>
      </p:sp>
    </p:spTree>
    <p:extLst>
      <p:ext uri="{BB962C8B-B14F-4D97-AF65-F5344CB8AC3E}">
        <p14:creationId xmlns:p14="http://schemas.microsoft.com/office/powerpoint/2010/main" val="38500837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561"/>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Finding the Right Fit</a:t>
            </a:r>
            <a:endParaRPr lang="en-US" dirty="0"/>
          </a:p>
        </p:txBody>
      </p:sp>
      <p:pic>
        <p:nvPicPr>
          <p:cNvPr id="563" name="Google Shape;563;p80" descr="&quot;&quot;"/>
          <p:cNvPicPr preferRelativeResize="0">
            <a:picLocks noGrp="1"/>
          </p:cNvPicPr>
          <p:nvPr>
            <p:ph type="body" idx="1"/>
          </p:nvPr>
        </p:nvPicPr>
        <p:blipFill rotWithShape="1">
          <a:blip r:embed="rId3">
            <a:alphaModFix/>
          </a:blip>
          <a:srcRect/>
          <a:stretch/>
        </p:blipFill>
        <p:spPr>
          <a:xfrm>
            <a:off x="3845340" y="1690687"/>
            <a:ext cx="4394199" cy="4561025"/>
          </a:xfrm>
          <a:prstGeom prst="rect">
            <a:avLst/>
          </a:prstGeom>
          <a:noFill/>
          <a:ln>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568"/>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Why Do Program Evaluation?</a:t>
            </a:r>
            <a:endParaRPr lang="en-US" dirty="0"/>
          </a:p>
        </p:txBody>
      </p:sp>
      <p:sp>
        <p:nvSpPr>
          <p:cNvPr id="3" name="Text Placeholder 2"/>
          <p:cNvSpPr>
            <a:spLocks noGrp="1"/>
          </p:cNvSpPr>
          <p:nvPr>
            <p:ph type="body" idx="1"/>
          </p:nvPr>
        </p:nvSpPr>
        <p:spPr/>
        <p:txBody>
          <a:bodyPr/>
          <a:lstStyle/>
          <a:p>
            <a:pPr marL="228600" lvl="0" indent="-228600">
              <a:lnSpc>
                <a:spcPct val="100000"/>
              </a:lnSpc>
              <a:spcBef>
                <a:spcPts val="0"/>
              </a:spcBef>
              <a:buSzPts val="3600"/>
            </a:pPr>
            <a:r>
              <a:rPr lang="en-US" sz="3600" dirty="0">
                <a:latin typeface="Georgia" panose="02040502050405020303" pitchFamily="18" charset="0"/>
                <a:ea typeface="Times New Roman"/>
                <a:cs typeface="Times New Roman"/>
                <a:sym typeface="Times New Roman"/>
              </a:rPr>
              <a:t>To document what we did so that we </a:t>
            </a:r>
            <a:br>
              <a:rPr lang="en-US" sz="3600" dirty="0">
                <a:latin typeface="Georgia" panose="02040502050405020303" pitchFamily="18" charset="0"/>
                <a:ea typeface="Times New Roman"/>
                <a:cs typeface="Times New Roman"/>
                <a:sym typeface="Times New Roman"/>
              </a:rPr>
            </a:br>
            <a:r>
              <a:rPr lang="en-US" sz="3600" dirty="0">
                <a:latin typeface="Georgia" panose="02040502050405020303" pitchFamily="18" charset="0"/>
                <a:ea typeface="Times New Roman"/>
                <a:cs typeface="Times New Roman"/>
                <a:sym typeface="Times New Roman"/>
              </a:rPr>
              <a:t>can repeat success and avoid </a:t>
            </a:r>
            <a:r>
              <a:rPr lang="en-US" sz="3600" dirty="0" smtClean="0">
                <a:latin typeface="Georgia" panose="02040502050405020303" pitchFamily="18" charset="0"/>
                <a:ea typeface="Times New Roman"/>
                <a:cs typeface="Times New Roman"/>
                <a:sym typeface="Times New Roman"/>
              </a:rPr>
              <a:t>failures</a:t>
            </a:r>
          </a:p>
          <a:p>
            <a:pPr marL="0" lvl="0" indent="0">
              <a:lnSpc>
                <a:spcPct val="100000"/>
              </a:lnSpc>
              <a:spcBef>
                <a:spcPts val="0"/>
              </a:spcBef>
              <a:buSzPts val="3600"/>
              <a:buNone/>
            </a:pPr>
            <a:endParaRPr lang="en-US" sz="3200" dirty="0">
              <a:latin typeface="Georgia" panose="02040502050405020303" pitchFamily="18" charset="0"/>
            </a:endParaRPr>
          </a:p>
          <a:p>
            <a:pPr marL="228600" lvl="0" indent="-228600">
              <a:lnSpc>
                <a:spcPct val="100000"/>
              </a:lnSpc>
              <a:buSzPts val="3600"/>
            </a:pPr>
            <a:r>
              <a:rPr lang="en-US" sz="3600" dirty="0">
                <a:latin typeface="Georgia" panose="02040502050405020303" pitchFamily="18" charset="0"/>
                <a:ea typeface="Times New Roman"/>
                <a:cs typeface="Times New Roman"/>
                <a:sym typeface="Times New Roman"/>
              </a:rPr>
              <a:t>To find out whether we are making progress toward reaching the outcomes that we have targeted</a:t>
            </a:r>
            <a:endParaRPr lang="en-US" sz="3600" dirty="0">
              <a:latin typeface="Georgia" panose="02040502050405020303" pitchFamily="18" charset="0"/>
            </a:endParaRPr>
          </a:p>
          <a:p>
            <a:pPr marL="0" lvl="0" indent="0" algn="ctr">
              <a:lnSpc>
                <a:spcPct val="110000"/>
              </a:lnSpc>
              <a:buSzPts val="3200"/>
              <a:buNone/>
            </a:pPr>
            <a:endParaRPr lang="en-US" sz="3500" dirty="0">
              <a:latin typeface="Georgia" panose="02040502050405020303" pitchFamily="18" charset="0"/>
              <a:ea typeface="Comic Sans MS"/>
              <a:cs typeface="Comic Sans MS"/>
              <a:sym typeface="Comic Sans MS"/>
            </a:endParaRPr>
          </a:p>
          <a:p>
            <a:endParaRPr lang="en-US" sz="35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575"/>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Evaluate To Sustain</a:t>
            </a:r>
            <a:endParaRPr lang="en-US" dirty="0"/>
          </a:p>
        </p:txBody>
      </p:sp>
      <p:sp>
        <p:nvSpPr>
          <p:cNvPr id="3" name="Text Placeholder 2"/>
          <p:cNvSpPr>
            <a:spLocks noGrp="1"/>
          </p:cNvSpPr>
          <p:nvPr>
            <p:ph type="body" idx="1"/>
          </p:nvPr>
        </p:nvSpPr>
        <p:spPr>
          <a:xfrm>
            <a:off x="738808" y="1690688"/>
            <a:ext cx="5463209" cy="4704384"/>
          </a:xfrm>
        </p:spPr>
        <p:txBody>
          <a:bodyPr/>
          <a:lstStyle/>
          <a:p>
            <a:pPr indent="-457200">
              <a:lnSpc>
                <a:spcPct val="110000"/>
              </a:lnSpc>
              <a:spcBef>
                <a:spcPts val="0"/>
              </a:spcBef>
              <a:buSzPct val="100000"/>
            </a:pPr>
            <a:r>
              <a:rPr lang="en-US" sz="4000" dirty="0">
                <a:latin typeface="Georgia" panose="02040502050405020303" pitchFamily="18" charset="0"/>
                <a:ea typeface="Times New Roman"/>
                <a:cs typeface="Times New Roman"/>
                <a:sym typeface="Times New Roman"/>
              </a:rPr>
              <a:t>What happened?</a:t>
            </a:r>
            <a:endParaRPr lang="en-US" sz="4000" dirty="0">
              <a:latin typeface="Georgia" panose="02040502050405020303" pitchFamily="18" charset="0"/>
            </a:endParaRPr>
          </a:p>
          <a:p>
            <a:pPr indent="-457200">
              <a:lnSpc>
                <a:spcPct val="110000"/>
              </a:lnSpc>
              <a:buSzPct val="100000"/>
            </a:pPr>
            <a:r>
              <a:rPr lang="en-US" sz="4000" dirty="0">
                <a:latin typeface="Georgia" panose="02040502050405020303" pitchFamily="18" charset="0"/>
                <a:ea typeface="Times New Roman"/>
                <a:cs typeface="Times New Roman"/>
                <a:sym typeface="Times New Roman"/>
              </a:rPr>
              <a:t>What changed?</a:t>
            </a:r>
            <a:endParaRPr lang="en-US" sz="4000" dirty="0">
              <a:latin typeface="Georgia" panose="02040502050405020303" pitchFamily="18" charset="0"/>
            </a:endParaRPr>
          </a:p>
          <a:p>
            <a:pPr indent="-457200">
              <a:lnSpc>
                <a:spcPct val="110000"/>
              </a:lnSpc>
              <a:buSzPct val="100000"/>
            </a:pPr>
            <a:r>
              <a:rPr lang="en-US" sz="4000" dirty="0">
                <a:latin typeface="Georgia" panose="02040502050405020303" pitchFamily="18" charset="0"/>
                <a:ea typeface="Times New Roman"/>
                <a:cs typeface="Times New Roman"/>
                <a:sym typeface="Times New Roman"/>
              </a:rPr>
              <a:t>How much?</a:t>
            </a:r>
            <a:endParaRPr lang="en-US" sz="4000" dirty="0">
              <a:latin typeface="Georgia" panose="02040502050405020303" pitchFamily="18" charset="0"/>
            </a:endParaRPr>
          </a:p>
          <a:p>
            <a:pPr indent="-457200">
              <a:lnSpc>
                <a:spcPct val="110000"/>
              </a:lnSpc>
              <a:buSzPct val="100000"/>
            </a:pPr>
            <a:r>
              <a:rPr lang="en-US" sz="4000" dirty="0">
                <a:latin typeface="Georgia" panose="02040502050405020303" pitchFamily="18" charset="0"/>
                <a:ea typeface="Times New Roman"/>
                <a:cs typeface="Times New Roman"/>
                <a:sym typeface="Times New Roman"/>
              </a:rPr>
              <a:t>How do you know?</a:t>
            </a:r>
            <a:endParaRPr lang="en-US" sz="4000" dirty="0">
              <a:latin typeface="Georgia" panose="02040502050405020303" pitchFamily="18" charset="0"/>
            </a:endParaRPr>
          </a:p>
          <a:p>
            <a:pPr indent="-457200">
              <a:lnSpc>
                <a:spcPct val="110000"/>
              </a:lnSpc>
              <a:buSzPct val="100000"/>
            </a:pPr>
            <a:r>
              <a:rPr lang="en-US" sz="4000" dirty="0">
                <a:latin typeface="Georgia" panose="02040502050405020303" pitchFamily="18" charset="0"/>
                <a:ea typeface="Times New Roman"/>
                <a:cs typeface="Times New Roman"/>
                <a:sym typeface="Times New Roman"/>
              </a:rPr>
              <a:t>So what?</a:t>
            </a:r>
            <a:endParaRPr lang="en-US" sz="4000" dirty="0">
              <a:latin typeface="Georgia" panose="02040502050405020303" pitchFamily="18" charset="0"/>
            </a:endParaRPr>
          </a:p>
          <a:p>
            <a:pPr indent="-457200">
              <a:lnSpc>
                <a:spcPct val="110000"/>
              </a:lnSpc>
              <a:buSzPct val="100000"/>
            </a:pPr>
            <a:r>
              <a:rPr lang="en-US" sz="4000" dirty="0">
                <a:latin typeface="Georgia" panose="02040502050405020303" pitchFamily="18" charset="0"/>
                <a:ea typeface="Times New Roman"/>
                <a:cs typeface="Times New Roman"/>
                <a:sym typeface="Times New Roman"/>
              </a:rPr>
              <a:t>What’s next?</a:t>
            </a:r>
            <a:endParaRPr lang="en-US" sz="4000" dirty="0">
              <a:latin typeface="Georgia" panose="02040502050405020303" pitchFamily="18" charset="0"/>
            </a:endParaRPr>
          </a:p>
          <a:p>
            <a:endParaRPr lang="en-US" dirty="0"/>
          </a:p>
        </p:txBody>
      </p:sp>
      <p:pic>
        <p:nvPicPr>
          <p:cNvPr id="579" name="Google Shape;579;p82" descr="&quot;&quot;"/>
          <p:cNvPicPr preferRelativeResize="0"/>
          <p:nvPr/>
        </p:nvPicPr>
        <p:blipFill rotWithShape="1">
          <a:blip r:embed="rId3">
            <a:alphaModFix/>
          </a:blip>
          <a:srcRect/>
          <a:stretch/>
        </p:blipFill>
        <p:spPr>
          <a:xfrm>
            <a:off x="6781800" y="2057401"/>
            <a:ext cx="3225800" cy="3182040"/>
          </a:xfrm>
          <a:prstGeom prst="rect">
            <a:avLst/>
          </a:prstGeom>
          <a:noFill/>
          <a:ln>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584"/>
        <p:cNvGrpSpPr/>
        <p:nvPr/>
      </p:nvGrpSpPr>
      <p:grpSpPr>
        <a:xfrm>
          <a:off x="0" y="0"/>
          <a:ext cx="0" cy="0"/>
          <a:chOff x="0" y="0"/>
          <a:chExt cx="0" cy="0"/>
        </a:xfrm>
      </p:grpSpPr>
      <p:sp>
        <p:nvSpPr>
          <p:cNvPr id="2" name="Title 1"/>
          <p:cNvSpPr>
            <a:spLocks noGrp="1"/>
          </p:cNvSpPr>
          <p:nvPr>
            <p:ph type="title"/>
          </p:nvPr>
        </p:nvSpPr>
        <p:spPr>
          <a:xfrm>
            <a:off x="702012" y="0"/>
            <a:ext cx="10515600" cy="1325563"/>
          </a:xfrm>
        </p:spPr>
        <p:txBody>
          <a:bodyPr/>
          <a:lstStyle/>
          <a:p>
            <a:pPr algn="ctr"/>
            <a:r>
              <a:rPr lang="en-US" dirty="0">
                <a:latin typeface="Georgia" panose="02040502050405020303" pitchFamily="18" charset="0"/>
                <a:ea typeface="Times New Roman"/>
                <a:cs typeface="Times New Roman"/>
                <a:sym typeface="Times New Roman"/>
              </a:rPr>
              <a:t>References</a:t>
            </a:r>
            <a:endParaRPr lang="en-US" dirty="0"/>
          </a:p>
        </p:txBody>
      </p:sp>
      <p:sp>
        <p:nvSpPr>
          <p:cNvPr id="3" name="Text Placeholder 2"/>
          <p:cNvSpPr>
            <a:spLocks noGrp="1"/>
          </p:cNvSpPr>
          <p:nvPr>
            <p:ph type="body" idx="1"/>
          </p:nvPr>
        </p:nvSpPr>
        <p:spPr>
          <a:xfrm>
            <a:off x="503229" y="1325562"/>
            <a:ext cx="10913166" cy="4846638"/>
          </a:xfrm>
        </p:spPr>
        <p:txBody>
          <a:bodyPr/>
          <a:lstStyle/>
          <a:p>
            <a:pPr marL="0" lvl="0" indent="0">
              <a:lnSpc>
                <a:spcPct val="80000"/>
              </a:lnSpc>
              <a:spcBef>
                <a:spcPts val="0"/>
              </a:spcBef>
              <a:buSzPts val="2600"/>
              <a:buNone/>
            </a:pPr>
            <a:r>
              <a:rPr lang="en-US" sz="2400" dirty="0" smtClean="0">
                <a:latin typeface="Georgia" panose="02040502050405020303" pitchFamily="18" charset="0"/>
                <a:ea typeface="Times New Roman"/>
                <a:cs typeface="Times New Roman"/>
                <a:sym typeface="Times New Roman"/>
              </a:rPr>
              <a:t>Barton, E.E., &amp; Smith, B.J. (2015). </a:t>
            </a:r>
            <a:r>
              <a:rPr lang="en-US" sz="2400" i="1" dirty="0" smtClean="0">
                <a:latin typeface="Georgia" panose="02040502050405020303" pitchFamily="18" charset="0"/>
                <a:ea typeface="Times New Roman"/>
                <a:cs typeface="Times New Roman"/>
                <a:sym typeface="Times New Roman"/>
              </a:rPr>
              <a:t>The preschool inclusion toolbox: How to build and lead a high-quality program</a:t>
            </a:r>
            <a:r>
              <a:rPr lang="en-US" sz="2400" dirty="0" smtClean="0">
                <a:latin typeface="Georgia" panose="02040502050405020303" pitchFamily="18" charset="0"/>
                <a:ea typeface="Times New Roman"/>
                <a:cs typeface="Times New Roman"/>
                <a:sym typeface="Times New Roman"/>
              </a:rPr>
              <a:t>. Baltimore, MD: Paul H. Brookes.</a:t>
            </a:r>
          </a:p>
          <a:p>
            <a:pPr marL="0" lvl="0" indent="0">
              <a:lnSpc>
                <a:spcPct val="80000"/>
              </a:lnSpc>
              <a:spcBef>
                <a:spcPts val="0"/>
              </a:spcBef>
              <a:buSzPts val="2600"/>
              <a:buNone/>
            </a:pPr>
            <a:endParaRPr lang="en-US" sz="2400" dirty="0" smtClean="0">
              <a:latin typeface="Georgia" panose="02040502050405020303" pitchFamily="18" charset="0"/>
            </a:endParaRPr>
          </a:p>
          <a:p>
            <a:pPr marL="0" lvl="0" indent="0">
              <a:lnSpc>
                <a:spcPct val="80000"/>
              </a:lnSpc>
              <a:spcBef>
                <a:spcPts val="0"/>
              </a:spcBef>
              <a:buSzPts val="2600"/>
              <a:buNone/>
            </a:pPr>
            <a:r>
              <a:rPr lang="en-US" sz="2400" dirty="0" smtClean="0">
                <a:latin typeface="Georgia" panose="02040502050405020303" pitchFamily="18" charset="0"/>
              </a:rPr>
              <a:t>DEC/NAEYC</a:t>
            </a:r>
            <a:r>
              <a:rPr lang="en-US" sz="2400" dirty="0">
                <a:latin typeface="Georgia" panose="02040502050405020303" pitchFamily="18" charset="0"/>
              </a:rPr>
              <a:t>. (2009). Early childhood inclusion: A joint position statement of the Division for Early Childhood (DEC) and the National Association for the Education of Young Children (NAEYC). Chapel Hill: The University of North Carolina, FPG Child Development Institute.</a:t>
            </a:r>
            <a:endParaRPr lang="en-US" sz="2400" dirty="0" smtClean="0">
              <a:latin typeface="Georgia" panose="02040502050405020303" pitchFamily="18" charset="0"/>
              <a:ea typeface="Times New Roman"/>
              <a:cs typeface="Times New Roman"/>
              <a:sym typeface="Times New Roman"/>
            </a:endParaRPr>
          </a:p>
          <a:p>
            <a:pPr marL="0" lvl="0" indent="0">
              <a:lnSpc>
                <a:spcPct val="80000"/>
              </a:lnSpc>
              <a:spcBef>
                <a:spcPts val="0"/>
              </a:spcBef>
              <a:buSzPts val="2600"/>
              <a:buNone/>
            </a:pPr>
            <a:endParaRPr lang="en-US" sz="2400" dirty="0" smtClean="0">
              <a:latin typeface="Georgia" panose="02040502050405020303" pitchFamily="18" charset="0"/>
              <a:ea typeface="Times New Roman"/>
              <a:cs typeface="Times New Roman"/>
              <a:sym typeface="Times New Roman"/>
            </a:endParaRPr>
          </a:p>
          <a:p>
            <a:pPr marL="0" lvl="0" indent="0">
              <a:lnSpc>
                <a:spcPct val="80000"/>
              </a:lnSpc>
              <a:spcBef>
                <a:spcPts val="0"/>
              </a:spcBef>
              <a:buSzPts val="2600"/>
              <a:buNone/>
            </a:pPr>
            <a:r>
              <a:rPr lang="en-US" sz="2400" dirty="0" smtClean="0">
                <a:latin typeface="Georgia" panose="02040502050405020303" pitchFamily="18" charset="0"/>
                <a:ea typeface="Times New Roman"/>
                <a:cs typeface="Times New Roman"/>
                <a:sym typeface="Times New Roman"/>
              </a:rPr>
              <a:t>Grisham-Brown</a:t>
            </a:r>
            <a:r>
              <a:rPr lang="en-US" sz="2400" dirty="0">
                <a:latin typeface="Georgia" panose="02040502050405020303" pitchFamily="18" charset="0"/>
                <a:ea typeface="Times New Roman"/>
                <a:cs typeface="Times New Roman"/>
                <a:sym typeface="Times New Roman"/>
              </a:rPr>
              <a:t>, J</a:t>
            </a:r>
            <a:r>
              <a:rPr lang="en-US" sz="2400" dirty="0" smtClean="0">
                <a:latin typeface="Georgia" panose="02040502050405020303" pitchFamily="18" charset="0"/>
                <a:ea typeface="Times New Roman"/>
                <a:cs typeface="Times New Roman"/>
                <a:sym typeface="Times New Roman"/>
              </a:rPr>
              <a:t>., &amp; </a:t>
            </a:r>
            <a:r>
              <a:rPr lang="en-US" sz="2400" dirty="0" err="1">
                <a:latin typeface="Georgia" panose="02040502050405020303" pitchFamily="18" charset="0"/>
                <a:ea typeface="Times New Roman"/>
                <a:cs typeface="Times New Roman"/>
                <a:sym typeface="Times New Roman"/>
              </a:rPr>
              <a:t>Hemmeter</a:t>
            </a:r>
            <a:r>
              <a:rPr lang="en-US" sz="2400" dirty="0">
                <a:latin typeface="Georgia" panose="02040502050405020303" pitchFamily="18" charset="0"/>
                <a:ea typeface="Times New Roman"/>
                <a:cs typeface="Times New Roman"/>
                <a:sym typeface="Times New Roman"/>
              </a:rPr>
              <a:t>, M.L. (2017). </a:t>
            </a:r>
            <a:r>
              <a:rPr lang="en-US" sz="2400" i="1" dirty="0">
                <a:latin typeface="Georgia" panose="02040502050405020303" pitchFamily="18" charset="0"/>
                <a:ea typeface="Times New Roman"/>
                <a:cs typeface="Times New Roman"/>
                <a:sym typeface="Times New Roman"/>
              </a:rPr>
              <a:t>Blended practices for teaching young children in inclusive settings</a:t>
            </a:r>
            <a:r>
              <a:rPr lang="en-US" sz="2400" dirty="0">
                <a:latin typeface="Georgia" panose="02040502050405020303" pitchFamily="18" charset="0"/>
                <a:ea typeface="Times New Roman"/>
                <a:cs typeface="Times New Roman"/>
                <a:sym typeface="Times New Roman"/>
              </a:rPr>
              <a:t> (2</a:t>
            </a:r>
            <a:r>
              <a:rPr lang="en-US" sz="2400" baseline="30000" dirty="0">
                <a:latin typeface="Georgia" panose="02040502050405020303" pitchFamily="18" charset="0"/>
                <a:ea typeface="Times New Roman"/>
                <a:cs typeface="Times New Roman"/>
                <a:sym typeface="Times New Roman"/>
              </a:rPr>
              <a:t>nd</a:t>
            </a:r>
            <a:r>
              <a:rPr lang="en-US" sz="2400" dirty="0">
                <a:latin typeface="Georgia" panose="02040502050405020303" pitchFamily="18" charset="0"/>
                <a:ea typeface="Times New Roman"/>
                <a:cs typeface="Times New Roman"/>
                <a:sym typeface="Times New Roman"/>
              </a:rPr>
              <a:t> ed.). </a:t>
            </a:r>
            <a:r>
              <a:rPr lang="en-US" sz="2400" dirty="0" smtClean="0">
                <a:latin typeface="Georgia" panose="02040502050405020303" pitchFamily="18" charset="0"/>
                <a:ea typeface="Times New Roman"/>
                <a:cs typeface="Times New Roman"/>
                <a:sym typeface="Times New Roman"/>
              </a:rPr>
              <a:t>Baltimore, MD: </a:t>
            </a:r>
            <a:r>
              <a:rPr lang="en-US" sz="2400" dirty="0">
                <a:latin typeface="Georgia" panose="02040502050405020303" pitchFamily="18" charset="0"/>
                <a:ea typeface="Times New Roman"/>
                <a:cs typeface="Times New Roman"/>
                <a:sym typeface="Times New Roman"/>
              </a:rPr>
              <a:t>Paul H. Brookes</a:t>
            </a:r>
            <a:r>
              <a:rPr lang="en-US" sz="2400" dirty="0" smtClean="0">
                <a:latin typeface="Georgia" panose="02040502050405020303" pitchFamily="18" charset="0"/>
                <a:ea typeface="Times New Roman"/>
                <a:cs typeface="Times New Roman"/>
                <a:sym typeface="Times New Roman"/>
              </a:rPr>
              <a:t>.</a:t>
            </a:r>
          </a:p>
          <a:p>
            <a:pPr marL="0" lvl="0" indent="0">
              <a:lnSpc>
                <a:spcPct val="80000"/>
              </a:lnSpc>
              <a:spcBef>
                <a:spcPts val="0"/>
              </a:spcBef>
              <a:buSzPts val="2600"/>
              <a:buNone/>
            </a:pPr>
            <a:endParaRPr lang="en-US" sz="2400" dirty="0">
              <a:latin typeface="Georgia" panose="02040502050405020303" pitchFamily="18" charset="0"/>
            </a:endParaRPr>
          </a:p>
          <a:p>
            <a:pPr marL="0" lvl="0" indent="0">
              <a:lnSpc>
                <a:spcPct val="80000"/>
              </a:lnSpc>
              <a:buSzPts val="2600"/>
              <a:buNone/>
            </a:pPr>
            <a:r>
              <a:rPr lang="en-US" sz="2400" dirty="0">
                <a:latin typeface="Georgia" panose="02040502050405020303" pitchFamily="18" charset="0"/>
                <a:ea typeface="Times New Roman"/>
                <a:cs typeface="Times New Roman"/>
                <a:sym typeface="Times New Roman"/>
              </a:rPr>
              <a:t>Gupta, S., </a:t>
            </a:r>
            <a:r>
              <a:rPr lang="en-US" sz="2400" dirty="0" err="1">
                <a:latin typeface="Georgia" panose="02040502050405020303" pitchFamily="18" charset="0"/>
                <a:ea typeface="Times New Roman"/>
                <a:cs typeface="Times New Roman"/>
                <a:sym typeface="Times New Roman"/>
              </a:rPr>
              <a:t>Henninger</a:t>
            </a:r>
            <a:r>
              <a:rPr lang="en-US" sz="2400" dirty="0">
                <a:latin typeface="Georgia" panose="02040502050405020303" pitchFamily="18" charset="0"/>
                <a:ea typeface="Times New Roman"/>
                <a:cs typeface="Times New Roman"/>
                <a:sym typeface="Times New Roman"/>
              </a:rPr>
              <a:t>, </a:t>
            </a:r>
            <a:r>
              <a:rPr lang="en-US" sz="2400" dirty="0" smtClean="0">
                <a:latin typeface="Georgia" panose="02040502050405020303" pitchFamily="18" charset="0"/>
                <a:ea typeface="Times New Roman"/>
                <a:cs typeface="Times New Roman"/>
                <a:sym typeface="Times New Roman"/>
              </a:rPr>
              <a:t>IV, W.R., &amp; </a:t>
            </a:r>
            <a:r>
              <a:rPr lang="en-US" sz="2400" dirty="0" err="1" smtClean="0">
                <a:latin typeface="Georgia" panose="02040502050405020303" pitchFamily="18" charset="0"/>
                <a:ea typeface="Times New Roman"/>
                <a:cs typeface="Times New Roman"/>
                <a:sym typeface="Times New Roman"/>
              </a:rPr>
              <a:t>Vinh</a:t>
            </a:r>
            <a:r>
              <a:rPr lang="en-US" sz="2400" dirty="0">
                <a:latin typeface="Georgia" panose="02040502050405020303" pitchFamily="18" charset="0"/>
                <a:ea typeface="Times New Roman"/>
                <a:cs typeface="Times New Roman"/>
                <a:sym typeface="Times New Roman"/>
              </a:rPr>
              <a:t>, </a:t>
            </a:r>
            <a:r>
              <a:rPr lang="en-US" sz="2400" dirty="0" smtClean="0">
                <a:latin typeface="Georgia" panose="02040502050405020303" pitchFamily="18" charset="0"/>
                <a:ea typeface="Times New Roman"/>
                <a:cs typeface="Times New Roman"/>
                <a:sym typeface="Times New Roman"/>
              </a:rPr>
              <a:t>M.E. </a:t>
            </a:r>
            <a:r>
              <a:rPr lang="en-US" sz="2400" dirty="0">
                <a:latin typeface="Georgia" panose="02040502050405020303" pitchFamily="18" charset="0"/>
                <a:ea typeface="Times New Roman"/>
                <a:cs typeface="Times New Roman"/>
                <a:sym typeface="Times New Roman"/>
              </a:rPr>
              <a:t>(2014). </a:t>
            </a:r>
            <a:r>
              <a:rPr lang="en-US" sz="2400" i="1" dirty="0">
                <a:latin typeface="Georgia" panose="02040502050405020303" pitchFamily="18" charset="0"/>
                <a:ea typeface="Times New Roman"/>
                <a:cs typeface="Times New Roman"/>
                <a:sym typeface="Times New Roman"/>
              </a:rPr>
              <a:t>First steps to preschool inclusion: How to jumpstart your </a:t>
            </a:r>
            <a:r>
              <a:rPr lang="en-US" sz="2400" i="1" dirty="0" err="1" smtClean="0">
                <a:latin typeface="Georgia" panose="02040502050405020303" pitchFamily="18" charset="0"/>
                <a:ea typeface="Times New Roman"/>
                <a:cs typeface="Times New Roman"/>
                <a:sym typeface="Times New Roman"/>
              </a:rPr>
              <a:t>programwide</a:t>
            </a:r>
            <a:r>
              <a:rPr lang="en-US" sz="2400" i="1" dirty="0" smtClean="0">
                <a:latin typeface="Georgia" panose="02040502050405020303" pitchFamily="18" charset="0"/>
                <a:ea typeface="Times New Roman"/>
                <a:cs typeface="Times New Roman"/>
                <a:sym typeface="Times New Roman"/>
              </a:rPr>
              <a:t> </a:t>
            </a:r>
            <a:r>
              <a:rPr lang="en-US" sz="2400" i="1" dirty="0">
                <a:latin typeface="Georgia" panose="02040502050405020303" pitchFamily="18" charset="0"/>
                <a:ea typeface="Times New Roman"/>
                <a:cs typeface="Times New Roman"/>
                <a:sym typeface="Times New Roman"/>
              </a:rPr>
              <a:t>plan.</a:t>
            </a:r>
            <a:r>
              <a:rPr lang="en-US" sz="2400" dirty="0">
                <a:latin typeface="Georgia" panose="02040502050405020303" pitchFamily="18" charset="0"/>
                <a:ea typeface="Times New Roman"/>
                <a:cs typeface="Times New Roman"/>
                <a:sym typeface="Times New Roman"/>
              </a:rPr>
              <a:t> </a:t>
            </a:r>
            <a:r>
              <a:rPr lang="en-US" sz="2400" dirty="0" smtClean="0">
                <a:latin typeface="Georgia" panose="02040502050405020303" pitchFamily="18" charset="0"/>
                <a:ea typeface="Times New Roman"/>
                <a:cs typeface="Times New Roman"/>
                <a:sym typeface="Times New Roman"/>
              </a:rPr>
              <a:t>Baltimore, MD: </a:t>
            </a:r>
            <a:r>
              <a:rPr lang="en-US" sz="2400" dirty="0">
                <a:latin typeface="Georgia" panose="02040502050405020303" pitchFamily="18" charset="0"/>
                <a:ea typeface="Times New Roman"/>
                <a:cs typeface="Times New Roman"/>
                <a:sym typeface="Times New Roman"/>
              </a:rPr>
              <a:t>Paul H. </a:t>
            </a:r>
            <a:r>
              <a:rPr lang="en-US" sz="2400" dirty="0" smtClean="0">
                <a:latin typeface="Georgia" panose="02040502050405020303" pitchFamily="18" charset="0"/>
                <a:ea typeface="Times New Roman"/>
                <a:cs typeface="Times New Roman"/>
                <a:sym typeface="Times New Roman"/>
              </a:rPr>
              <a:t>Brookes.</a:t>
            </a:r>
          </a:p>
          <a:p>
            <a:pPr marL="0" lvl="0" indent="0">
              <a:lnSpc>
                <a:spcPct val="80000"/>
              </a:lnSpc>
              <a:buSzPts val="2600"/>
              <a:buNone/>
            </a:pPr>
            <a:endParaRPr lang="en-US"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530" y="265734"/>
            <a:ext cx="10515600" cy="857388"/>
          </a:xfrm>
        </p:spPr>
        <p:txBody>
          <a:bodyPr/>
          <a:lstStyle/>
          <a:p>
            <a:pPr algn="ctr"/>
            <a:r>
              <a:rPr lang="en-US" dirty="0" smtClean="0">
                <a:latin typeface="Georgia" panose="02040502050405020303" pitchFamily="18" charset="0"/>
              </a:rPr>
              <a:t>References, Slide 2</a:t>
            </a:r>
            <a:endParaRPr lang="en-US" dirty="0">
              <a:latin typeface="Georgia" panose="02040502050405020303" pitchFamily="18" charset="0"/>
            </a:endParaRPr>
          </a:p>
        </p:txBody>
      </p:sp>
      <p:sp>
        <p:nvSpPr>
          <p:cNvPr id="3" name="Text Placeholder 2"/>
          <p:cNvSpPr>
            <a:spLocks noGrp="1"/>
          </p:cNvSpPr>
          <p:nvPr>
            <p:ph type="body" idx="1"/>
          </p:nvPr>
        </p:nvSpPr>
        <p:spPr>
          <a:xfrm>
            <a:off x="591778" y="1123122"/>
            <a:ext cx="10363200" cy="4770782"/>
          </a:xfrm>
        </p:spPr>
        <p:txBody>
          <a:bodyPr/>
          <a:lstStyle/>
          <a:p>
            <a:pPr marL="0" lvl="0" indent="0">
              <a:lnSpc>
                <a:spcPct val="80000"/>
              </a:lnSpc>
              <a:spcBef>
                <a:spcPts val="0"/>
              </a:spcBef>
              <a:buNone/>
            </a:pPr>
            <a:r>
              <a:rPr lang="en-US" sz="2400" i="1" dirty="0" err="1">
                <a:latin typeface="Georgia" panose="02040502050405020303" pitchFamily="18" charset="0"/>
              </a:rPr>
              <a:t>Holahan</a:t>
            </a:r>
            <a:r>
              <a:rPr lang="en-US" sz="2400" i="1" dirty="0">
                <a:latin typeface="Georgia" panose="02040502050405020303" pitchFamily="18" charset="0"/>
              </a:rPr>
              <a:t>, A., &amp; </a:t>
            </a:r>
            <a:r>
              <a:rPr lang="en-US" sz="2400" i="1" dirty="0" err="1">
                <a:latin typeface="Georgia" panose="02040502050405020303" pitchFamily="18" charset="0"/>
              </a:rPr>
              <a:t>Costenbader</a:t>
            </a:r>
            <a:r>
              <a:rPr lang="en-US" sz="2400" i="1" dirty="0">
                <a:latin typeface="Georgia" panose="02040502050405020303" pitchFamily="18" charset="0"/>
              </a:rPr>
              <a:t>, V. (2000). </a:t>
            </a:r>
            <a:r>
              <a:rPr lang="en-US" sz="2400" dirty="0">
                <a:latin typeface="Georgia" panose="02040502050405020303" pitchFamily="18" charset="0"/>
              </a:rPr>
              <a:t>A comparison of developmental gains for preschool children with disabilities in inclusive and self-contained classrooms. </a:t>
            </a:r>
            <a:r>
              <a:rPr lang="en-US" sz="2400" i="1" dirty="0">
                <a:latin typeface="Georgia" panose="02040502050405020303" pitchFamily="18" charset="0"/>
              </a:rPr>
              <a:t>Topics in Early Childhood Special Education, 20</a:t>
            </a:r>
            <a:r>
              <a:rPr lang="en-US" sz="2400" dirty="0">
                <a:latin typeface="Georgia" panose="02040502050405020303" pitchFamily="18" charset="0"/>
              </a:rPr>
              <a:t>, 224-235.</a:t>
            </a:r>
          </a:p>
          <a:p>
            <a:pPr marL="0" indent="0">
              <a:lnSpc>
                <a:spcPct val="80000"/>
              </a:lnSpc>
              <a:spcBef>
                <a:spcPts val="0"/>
              </a:spcBef>
              <a:buNone/>
            </a:pPr>
            <a:endParaRPr lang="en-US" sz="2400" dirty="0" smtClean="0">
              <a:latin typeface="Georgia" panose="02040502050405020303" pitchFamily="18" charset="0"/>
            </a:endParaRPr>
          </a:p>
          <a:p>
            <a:pPr marL="0" indent="0">
              <a:lnSpc>
                <a:spcPct val="80000"/>
              </a:lnSpc>
              <a:spcBef>
                <a:spcPts val="0"/>
              </a:spcBef>
              <a:buNone/>
            </a:pPr>
            <a:r>
              <a:rPr lang="en-US" sz="2400" dirty="0" err="1" smtClean="0">
                <a:latin typeface="Georgia" panose="02040502050405020303" pitchFamily="18" charset="0"/>
              </a:rPr>
              <a:t>Knoster</a:t>
            </a:r>
            <a:r>
              <a:rPr lang="en-US" sz="2400" dirty="0">
                <a:latin typeface="Georgia" panose="02040502050405020303" pitchFamily="18" charset="0"/>
              </a:rPr>
              <a:t>, T., Villa R., &amp; Thousand, J. (2000). A framework for thinking about systems change. In R. Villa &amp; J. Thousand (Eds.). </a:t>
            </a:r>
            <a:r>
              <a:rPr lang="en-US" sz="2400" i="1" dirty="0">
                <a:latin typeface="Georgia" panose="02040502050405020303" pitchFamily="18" charset="0"/>
              </a:rPr>
              <a:t>Restructuring for caring and effective education: Piecing the puzzle together </a:t>
            </a:r>
            <a:r>
              <a:rPr lang="en-US" sz="2400" dirty="0">
                <a:latin typeface="Georgia" panose="02040502050405020303" pitchFamily="18" charset="0"/>
              </a:rPr>
              <a:t>(pp. 93-128). Baltimore, MD: Paul H. Brookes. </a:t>
            </a:r>
          </a:p>
          <a:p>
            <a:pPr marL="0" indent="0">
              <a:lnSpc>
                <a:spcPct val="80000"/>
              </a:lnSpc>
              <a:spcBef>
                <a:spcPts val="0"/>
              </a:spcBef>
              <a:buNone/>
            </a:pPr>
            <a:endParaRPr lang="en-US" sz="2400" dirty="0" smtClean="0">
              <a:latin typeface="Georgia" panose="02040502050405020303" pitchFamily="18" charset="0"/>
              <a:ea typeface="Times New Roman"/>
              <a:cs typeface="Times New Roman"/>
              <a:sym typeface="Times New Roman"/>
            </a:endParaRPr>
          </a:p>
          <a:p>
            <a:pPr marL="0" indent="0">
              <a:lnSpc>
                <a:spcPct val="80000"/>
              </a:lnSpc>
              <a:spcBef>
                <a:spcPts val="0"/>
              </a:spcBef>
              <a:buNone/>
            </a:pPr>
            <a:r>
              <a:rPr lang="en-US" sz="2400" dirty="0" err="1" smtClean="0">
                <a:latin typeface="Georgia" panose="02040502050405020303" pitchFamily="18" charset="0"/>
                <a:ea typeface="Times New Roman"/>
                <a:cs typeface="Times New Roman"/>
                <a:sym typeface="Times New Roman"/>
              </a:rPr>
              <a:t>Pretti-Frontczak</a:t>
            </a:r>
            <a:r>
              <a:rPr lang="en-US" sz="2400" dirty="0">
                <a:latin typeface="Georgia" panose="02040502050405020303" pitchFamily="18" charset="0"/>
                <a:ea typeface="Times New Roman"/>
                <a:cs typeface="Times New Roman"/>
                <a:sym typeface="Times New Roman"/>
              </a:rPr>
              <a:t>, K., Grisham-Brown, J., &amp; Sullivan, L. (Eds.). (2014</a:t>
            </a:r>
            <a:r>
              <a:rPr lang="en-US" sz="2400" i="1" dirty="0">
                <a:latin typeface="Georgia" panose="02040502050405020303" pitchFamily="18" charset="0"/>
                <a:ea typeface="Times New Roman"/>
                <a:cs typeface="Times New Roman"/>
                <a:sym typeface="Times New Roman"/>
              </a:rPr>
              <a:t>). Blending practices for all children. </a:t>
            </a:r>
            <a:r>
              <a:rPr lang="en-US" sz="2400" dirty="0">
                <a:latin typeface="Georgia" panose="02040502050405020303" pitchFamily="18" charset="0"/>
                <a:ea typeface="Times New Roman"/>
                <a:cs typeface="Times New Roman"/>
                <a:sym typeface="Times New Roman"/>
              </a:rPr>
              <a:t>(Young Exceptional Children Monograph Series No. 16). Los Angeles, CA: Division for Early Childhood of the Council for Exceptional Children</a:t>
            </a:r>
            <a:r>
              <a:rPr lang="en-US" sz="2400" dirty="0" smtClean="0">
                <a:latin typeface="Georgia" panose="02040502050405020303" pitchFamily="18" charset="0"/>
                <a:ea typeface="Times New Roman"/>
                <a:cs typeface="Times New Roman"/>
                <a:sym typeface="Times New Roman"/>
              </a:rPr>
              <a:t>.</a:t>
            </a:r>
          </a:p>
          <a:p>
            <a:pPr marL="0" indent="0">
              <a:lnSpc>
                <a:spcPct val="80000"/>
              </a:lnSpc>
              <a:spcBef>
                <a:spcPts val="0"/>
              </a:spcBef>
              <a:buNone/>
            </a:pPr>
            <a:endParaRPr lang="en-US" sz="2400" dirty="0">
              <a:latin typeface="Georgia" panose="02040502050405020303" pitchFamily="18" charset="0"/>
              <a:cs typeface="Times New Roman"/>
              <a:sym typeface="Times New Roman"/>
            </a:endParaRPr>
          </a:p>
          <a:p>
            <a:pPr marL="0" indent="0">
              <a:lnSpc>
                <a:spcPct val="80000"/>
              </a:lnSpc>
              <a:spcBef>
                <a:spcPts val="0"/>
              </a:spcBef>
              <a:buNone/>
            </a:pPr>
            <a:r>
              <a:rPr lang="en-US" sz="2400" i="1" dirty="0">
                <a:latin typeface="Georgia" panose="02040502050405020303" pitchFamily="18" charset="0"/>
              </a:rPr>
              <a:t>Strain, P.S., Bovey, E.H., Wilson, K., &amp; </a:t>
            </a:r>
            <a:r>
              <a:rPr lang="en-US" sz="2400" i="1" dirty="0" err="1">
                <a:latin typeface="Georgia" panose="02040502050405020303" pitchFamily="18" charset="0"/>
              </a:rPr>
              <a:t>Roybal</a:t>
            </a:r>
            <a:r>
              <a:rPr lang="en-US" sz="2400" i="1" dirty="0">
                <a:latin typeface="Georgia" panose="02040502050405020303" pitchFamily="18" charset="0"/>
              </a:rPr>
              <a:t>, R. (2009). </a:t>
            </a:r>
            <a:r>
              <a:rPr lang="en-US" sz="2400" dirty="0">
                <a:latin typeface="Georgia" panose="02040502050405020303" pitchFamily="18" charset="0"/>
              </a:rPr>
              <a:t>LEAP preschool: Lessons learned over 28 years of inclusive services for young children with autism. </a:t>
            </a:r>
            <a:r>
              <a:rPr lang="en-US" sz="2400" i="1" dirty="0">
                <a:latin typeface="Georgia" panose="02040502050405020303" pitchFamily="18" charset="0"/>
              </a:rPr>
              <a:t>Young Exceptional Children Monograph Series No. 11</a:t>
            </a:r>
            <a:r>
              <a:rPr lang="en-US" sz="2400" dirty="0">
                <a:latin typeface="Georgia" panose="02040502050405020303" pitchFamily="18" charset="0"/>
              </a:rPr>
              <a:t>, 49-68.</a:t>
            </a:r>
          </a:p>
          <a:p>
            <a:pPr marL="0" indent="0">
              <a:lnSpc>
                <a:spcPct val="80000"/>
              </a:lnSpc>
              <a:spcBef>
                <a:spcPts val="0"/>
              </a:spcBef>
              <a:buNone/>
            </a:pPr>
            <a:endParaRPr lang="en-US" sz="2400" dirty="0">
              <a:latin typeface="Georgia" panose="02040502050405020303" pitchFamily="18" charset="0"/>
            </a:endParaRPr>
          </a:p>
          <a:p>
            <a:pPr marL="0" lvl="0" indent="0">
              <a:spcBef>
                <a:spcPts val="0"/>
              </a:spcBef>
              <a:buNone/>
            </a:pPr>
            <a:endParaRPr lang="en-US" dirty="0"/>
          </a:p>
        </p:txBody>
      </p:sp>
    </p:spTree>
    <p:extLst>
      <p:ext uri="{BB962C8B-B14F-4D97-AF65-F5344CB8AC3E}">
        <p14:creationId xmlns:p14="http://schemas.microsoft.com/office/powerpoint/2010/main" val="29274683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39" y="109330"/>
            <a:ext cx="10515600" cy="710477"/>
          </a:xfrm>
        </p:spPr>
        <p:txBody>
          <a:bodyPr/>
          <a:lstStyle/>
          <a:p>
            <a:pPr algn="ctr"/>
            <a:r>
              <a:rPr lang="en-US" dirty="0" smtClean="0">
                <a:latin typeface="Georgia" panose="02040502050405020303" pitchFamily="18" charset="0"/>
              </a:rPr>
              <a:t>References, Slide 3</a:t>
            </a:r>
            <a:endParaRPr lang="en-US" dirty="0">
              <a:latin typeface="Georgia" panose="02040502050405020303" pitchFamily="18" charset="0"/>
            </a:endParaRPr>
          </a:p>
        </p:txBody>
      </p:sp>
      <p:sp>
        <p:nvSpPr>
          <p:cNvPr id="3" name="Text Placeholder 2"/>
          <p:cNvSpPr>
            <a:spLocks noGrp="1"/>
          </p:cNvSpPr>
          <p:nvPr>
            <p:ph type="body" idx="1"/>
          </p:nvPr>
        </p:nvSpPr>
        <p:spPr>
          <a:xfrm>
            <a:off x="495243" y="819807"/>
            <a:ext cx="10382964" cy="5659137"/>
          </a:xfrm>
        </p:spPr>
        <p:txBody>
          <a:bodyPr/>
          <a:lstStyle/>
          <a:p>
            <a:pPr marL="0" lvl="0" indent="0">
              <a:lnSpc>
                <a:spcPct val="80000"/>
              </a:lnSpc>
              <a:spcBef>
                <a:spcPts val="0"/>
              </a:spcBef>
              <a:buNone/>
            </a:pPr>
            <a:r>
              <a:rPr lang="en-US" sz="2400" i="1" dirty="0" smtClean="0">
                <a:latin typeface="Georgia" panose="02040502050405020303" pitchFamily="18" charset="0"/>
              </a:rPr>
              <a:t>Strain</a:t>
            </a:r>
            <a:r>
              <a:rPr lang="en-US" sz="2400" i="1" dirty="0">
                <a:latin typeface="Georgia" panose="02040502050405020303" pitchFamily="18" charset="0"/>
              </a:rPr>
              <a:t>, P.S., &amp; Bovey, E.H. (2011). </a:t>
            </a:r>
            <a:r>
              <a:rPr lang="en-US" sz="2400" dirty="0">
                <a:latin typeface="Georgia" panose="02040502050405020303" pitchFamily="18" charset="0"/>
              </a:rPr>
              <a:t>Randomized, controlled trial of the LEAP model of early intervention for young children with Autism Spectrum Disorders. </a:t>
            </a:r>
            <a:r>
              <a:rPr lang="en-US" sz="2400" i="1" dirty="0">
                <a:latin typeface="Georgia" panose="02040502050405020303" pitchFamily="18" charset="0"/>
              </a:rPr>
              <a:t>Topics in Early Childhood Special Education, 31</a:t>
            </a:r>
            <a:r>
              <a:rPr lang="en-US" sz="2400" dirty="0">
                <a:latin typeface="Georgia" panose="02040502050405020303" pitchFamily="18" charset="0"/>
              </a:rPr>
              <a:t>, 133-154</a:t>
            </a:r>
            <a:r>
              <a:rPr lang="en-US" sz="2400" dirty="0" smtClean="0">
                <a:latin typeface="Georgia" panose="02040502050405020303" pitchFamily="18" charset="0"/>
              </a:rPr>
              <a:t>.</a:t>
            </a:r>
          </a:p>
          <a:p>
            <a:pPr marL="0" lvl="0" indent="0">
              <a:lnSpc>
                <a:spcPct val="80000"/>
              </a:lnSpc>
              <a:buSzPts val="2600"/>
              <a:buNone/>
            </a:pPr>
            <a:endParaRPr lang="en-US" sz="2400" dirty="0" smtClean="0">
              <a:latin typeface="Georgia" panose="02040502050405020303" pitchFamily="18" charset="0"/>
              <a:ea typeface="Times New Roman"/>
              <a:cs typeface="Times New Roman"/>
              <a:sym typeface="Times New Roman"/>
            </a:endParaRPr>
          </a:p>
          <a:p>
            <a:pPr marL="0" lvl="0" indent="0">
              <a:lnSpc>
                <a:spcPct val="80000"/>
              </a:lnSpc>
              <a:buSzPts val="2600"/>
              <a:buNone/>
            </a:pPr>
            <a:r>
              <a:rPr lang="en-US" sz="2400" dirty="0" smtClean="0">
                <a:latin typeface="Georgia" panose="02040502050405020303" pitchFamily="18" charset="0"/>
                <a:ea typeface="Times New Roman"/>
                <a:cs typeface="Times New Roman"/>
                <a:sym typeface="Times New Roman"/>
              </a:rPr>
              <a:t>US </a:t>
            </a:r>
            <a:r>
              <a:rPr lang="en-US" sz="2400" dirty="0">
                <a:latin typeface="Georgia" panose="02040502050405020303" pitchFamily="18" charset="0"/>
                <a:ea typeface="Times New Roman"/>
                <a:cs typeface="Times New Roman"/>
                <a:sym typeface="Times New Roman"/>
              </a:rPr>
              <a:t>Department of Education, Office of Special Education and Rehabilitative Services. (201, January 9). </a:t>
            </a:r>
            <a:r>
              <a:rPr lang="en-US" sz="2400" i="1" dirty="0">
                <a:latin typeface="Georgia" panose="02040502050405020303" pitchFamily="18" charset="0"/>
                <a:ea typeface="Times New Roman"/>
                <a:cs typeface="Times New Roman"/>
                <a:sym typeface="Times New Roman"/>
              </a:rPr>
              <a:t>Dear Colleague Letter on Least Restrictive Environments in Preschool</a:t>
            </a:r>
            <a:r>
              <a:rPr lang="en-US" sz="2400" dirty="0">
                <a:latin typeface="Georgia" panose="02040502050405020303" pitchFamily="18" charset="0"/>
                <a:ea typeface="Times New Roman"/>
                <a:cs typeface="Times New Roman"/>
                <a:sym typeface="Times New Roman"/>
              </a:rPr>
              <a:t>. Available at </a:t>
            </a:r>
            <a:r>
              <a:rPr lang="en-US" sz="2400" dirty="0">
                <a:latin typeface="Georgia" panose="02040502050405020303" pitchFamily="18" charset="0"/>
                <a:hlinkClick r:id="rId2" tooltip="web link"/>
              </a:rPr>
              <a:t>https://</a:t>
            </a:r>
            <a:r>
              <a:rPr lang="en-US" sz="2400" dirty="0" smtClean="0">
                <a:latin typeface="Georgia" panose="02040502050405020303" pitchFamily="18" charset="0"/>
                <a:hlinkClick r:id="rId2" tooltip="web link"/>
              </a:rPr>
              <a:t>www2.ed.gov/policy/speced/guid/idea/memosdcltrs/preschool-lre-dcl-1-10-17.pdf</a:t>
            </a:r>
            <a:endParaRPr lang="en-US" sz="2400" dirty="0" smtClean="0">
              <a:latin typeface="Georgia" panose="02040502050405020303" pitchFamily="18" charset="0"/>
            </a:endParaRPr>
          </a:p>
          <a:p>
            <a:pPr marL="0" lvl="0" indent="0">
              <a:lnSpc>
                <a:spcPct val="80000"/>
              </a:lnSpc>
              <a:buSzPts val="2600"/>
              <a:buNone/>
            </a:pPr>
            <a:endParaRPr lang="en-US" sz="2400" dirty="0">
              <a:latin typeface="Georgia" panose="02040502050405020303" pitchFamily="18" charset="0"/>
            </a:endParaRPr>
          </a:p>
          <a:p>
            <a:pPr marL="0" lvl="0" indent="0">
              <a:lnSpc>
                <a:spcPct val="80000"/>
              </a:lnSpc>
              <a:buSzPts val="2600"/>
              <a:buNone/>
            </a:pPr>
            <a:r>
              <a:rPr lang="en-US" sz="2400" dirty="0" smtClean="0">
                <a:latin typeface="Georgia" panose="02040502050405020303" pitchFamily="18" charset="0"/>
                <a:ea typeface="Times New Roman"/>
                <a:cs typeface="Times New Roman"/>
                <a:sym typeface="Times New Roman"/>
              </a:rPr>
              <a:t>Virginia </a:t>
            </a:r>
            <a:r>
              <a:rPr lang="en-US" sz="2400" dirty="0">
                <a:latin typeface="Georgia" panose="02040502050405020303" pitchFamily="18" charset="0"/>
                <a:ea typeface="Times New Roman"/>
                <a:cs typeface="Times New Roman"/>
                <a:sym typeface="Times New Roman"/>
              </a:rPr>
              <a:t>Department of Education. (2018). </a:t>
            </a:r>
            <a:r>
              <a:rPr lang="en-US" sz="2400" i="1" dirty="0">
                <a:latin typeface="Georgia" panose="02040502050405020303" pitchFamily="18" charset="0"/>
                <a:ea typeface="Times New Roman"/>
                <a:cs typeface="Times New Roman"/>
                <a:sym typeface="Times New Roman"/>
              </a:rPr>
              <a:t>Virginia guidelines for early childhood inclusion.</a:t>
            </a:r>
            <a:r>
              <a:rPr lang="en-US" sz="2400" dirty="0">
                <a:latin typeface="Georgia" panose="02040502050405020303" pitchFamily="18" charset="0"/>
                <a:ea typeface="Times New Roman"/>
                <a:cs typeface="Times New Roman"/>
                <a:sym typeface="Times New Roman"/>
              </a:rPr>
              <a:t> Richmond, VA: Author</a:t>
            </a:r>
            <a:r>
              <a:rPr lang="en-US" sz="2400" dirty="0" smtClean="0">
                <a:latin typeface="Georgia" panose="02040502050405020303" pitchFamily="18" charset="0"/>
                <a:ea typeface="Times New Roman"/>
                <a:cs typeface="Times New Roman"/>
                <a:sym typeface="Times New Roman"/>
              </a:rPr>
              <a:t>.</a:t>
            </a:r>
          </a:p>
          <a:p>
            <a:pPr marL="0" lvl="0" indent="0">
              <a:lnSpc>
                <a:spcPct val="80000"/>
              </a:lnSpc>
              <a:buSzPts val="2600"/>
              <a:buNone/>
            </a:pPr>
            <a:endParaRPr lang="en-US" sz="2400" dirty="0">
              <a:latin typeface="Georgia" panose="02040502050405020303" pitchFamily="18" charset="0"/>
              <a:ea typeface="Century Gothic"/>
              <a:cs typeface="Times New Roman"/>
              <a:sym typeface="Times New Roman"/>
            </a:endParaRPr>
          </a:p>
          <a:p>
            <a:pPr marL="0" indent="0">
              <a:lnSpc>
                <a:spcPct val="80000"/>
              </a:lnSpc>
              <a:buSzPts val="2600"/>
              <a:buNone/>
            </a:pPr>
            <a:r>
              <a:rPr lang="en-US" sz="2400" dirty="0">
                <a:latin typeface="Georgia" panose="02040502050405020303" pitchFamily="18" charset="0"/>
              </a:rPr>
              <a:t>Webinar Summary Early childhood inclusion: Challenges and strategies from the 2014 preschool inclusion survey. (</a:t>
            </a:r>
            <a:r>
              <a:rPr lang="en-US" sz="2400" dirty="0" err="1">
                <a:latin typeface="Georgia" panose="02040502050405020303" pitchFamily="18" charset="0"/>
              </a:rPr>
              <a:t>n.d.</a:t>
            </a:r>
            <a:r>
              <a:rPr lang="en-US" sz="2400" dirty="0">
                <a:latin typeface="Georgia" panose="02040502050405020303" pitchFamily="18" charset="0"/>
              </a:rPr>
              <a:t>). Retrieved from </a:t>
            </a:r>
            <a:r>
              <a:rPr lang="en-US" sz="2400" u="sng" dirty="0">
                <a:latin typeface="Georgia" panose="02040502050405020303" pitchFamily="18" charset="0"/>
                <a:hlinkClick r:id="rId3"/>
              </a:rPr>
              <a:t>https://elc.grads360.org/services/PDCService.svc/GetPDCDocumentFile?fileId=9652</a:t>
            </a:r>
            <a:endParaRPr lang="en-US" sz="2400" dirty="0">
              <a:latin typeface="Georgia" panose="02040502050405020303" pitchFamily="18" charset="0"/>
            </a:endParaRPr>
          </a:p>
          <a:p>
            <a:pPr marL="0" lvl="0" indent="0">
              <a:lnSpc>
                <a:spcPct val="80000"/>
              </a:lnSpc>
              <a:buSzPts val="2600"/>
              <a:buNone/>
            </a:pPr>
            <a:endParaRPr lang="en-US" sz="2400" dirty="0">
              <a:latin typeface="Georgia" panose="02040502050405020303" pitchFamily="18" charset="0"/>
              <a:ea typeface="Century Gothic"/>
              <a:cs typeface="Century Gothic"/>
              <a:sym typeface="Century Gothic"/>
            </a:endParaRPr>
          </a:p>
          <a:p>
            <a:pPr marL="0" lvl="0" indent="0">
              <a:spcBef>
                <a:spcPts val="0"/>
              </a:spcBef>
              <a:buNone/>
            </a:pPr>
            <a:endParaRPr lang="en-US" sz="2400" dirty="0">
              <a:latin typeface="Georgia" panose="02040502050405020303" pitchFamily="18" charset="0"/>
            </a:endParaRPr>
          </a:p>
        </p:txBody>
      </p:sp>
    </p:spTree>
    <p:extLst>
      <p:ext uri="{BB962C8B-B14F-4D97-AF65-F5344CB8AC3E}">
        <p14:creationId xmlns:p14="http://schemas.microsoft.com/office/powerpoint/2010/main" val="37598612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2" name="Title 1"/>
          <p:cNvSpPr>
            <a:spLocks noGrp="1"/>
          </p:cNvSpPr>
          <p:nvPr>
            <p:ph type="title"/>
          </p:nvPr>
        </p:nvSpPr>
        <p:spPr>
          <a:xfrm>
            <a:off x="838200" y="258417"/>
            <a:ext cx="10515600" cy="884583"/>
          </a:xfrm>
        </p:spPr>
        <p:txBody>
          <a:bodyPr/>
          <a:lstStyle/>
          <a:p>
            <a:pPr algn="ctr"/>
            <a:r>
              <a:rPr lang="en-US" sz="4400" dirty="0">
                <a:latin typeface="+mj-lt"/>
                <a:ea typeface="Times New Roman"/>
                <a:cs typeface="Times New Roman"/>
                <a:sym typeface="Times New Roman"/>
              </a:rPr>
              <a:t>Thank You!</a:t>
            </a:r>
            <a:endParaRPr lang="en-US" sz="4400" dirty="0">
              <a:latin typeface="+mj-lt"/>
            </a:endParaRPr>
          </a:p>
        </p:txBody>
      </p:sp>
      <p:sp>
        <p:nvSpPr>
          <p:cNvPr id="3" name="Text Placeholder 2"/>
          <p:cNvSpPr>
            <a:spLocks noGrp="1"/>
          </p:cNvSpPr>
          <p:nvPr>
            <p:ph type="body" idx="1"/>
          </p:nvPr>
        </p:nvSpPr>
        <p:spPr>
          <a:xfrm>
            <a:off x="838200" y="1212574"/>
            <a:ext cx="10840278" cy="5327374"/>
          </a:xfrm>
        </p:spPr>
        <p:txBody>
          <a:bodyPr/>
          <a:lstStyle/>
          <a:p>
            <a:pPr marL="0" lvl="0" indent="0">
              <a:lnSpc>
                <a:spcPct val="80000"/>
              </a:lnSpc>
              <a:buNone/>
            </a:pPr>
            <a:r>
              <a:rPr lang="en-US" sz="3200" dirty="0">
                <a:solidFill>
                  <a:srgbClr val="000000"/>
                </a:solidFill>
                <a:latin typeface="+mj-lt"/>
                <a:ea typeface="Times New Roman"/>
                <a:cs typeface="Times New Roman"/>
                <a:sym typeface="Times New Roman"/>
              </a:rPr>
              <a:t>If you have any questions about the content in this module or need further assistance implementing a systems approach to early childhood inclusive practices, please contact the early childhood staff at the following T/TACs</a:t>
            </a:r>
            <a:r>
              <a:rPr lang="en-US" sz="3200" dirty="0" smtClean="0">
                <a:solidFill>
                  <a:srgbClr val="000000"/>
                </a:solidFill>
                <a:latin typeface="+mj-lt"/>
                <a:ea typeface="Times New Roman"/>
                <a:cs typeface="Times New Roman"/>
                <a:sym typeface="Times New Roman"/>
              </a:rPr>
              <a:t>.</a:t>
            </a:r>
          </a:p>
          <a:p>
            <a:pPr marL="0" lvl="0" indent="0">
              <a:lnSpc>
                <a:spcPct val="80000"/>
              </a:lnSpc>
              <a:buNone/>
            </a:pPr>
            <a:endParaRPr lang="en-US" sz="3200" dirty="0">
              <a:solidFill>
                <a:srgbClr val="000000"/>
              </a:solidFill>
              <a:latin typeface="+mj-lt"/>
              <a:ea typeface="Times New Roman"/>
              <a:cs typeface="Times New Roman"/>
              <a:sym typeface="Times New Roman"/>
            </a:endParaRPr>
          </a:p>
          <a:p>
            <a:pPr marL="0" lvl="0" indent="0">
              <a:lnSpc>
                <a:spcPct val="80000"/>
              </a:lnSpc>
              <a:buNone/>
              <a:tabLst>
                <a:tab pos="457200" algn="l"/>
              </a:tabLst>
            </a:pPr>
            <a:r>
              <a:rPr lang="en-US" sz="3200" dirty="0">
                <a:solidFill>
                  <a:srgbClr val="000000"/>
                </a:solidFill>
                <a:latin typeface="+mj-lt"/>
                <a:ea typeface="Times New Roman"/>
                <a:cs typeface="Times New Roman"/>
                <a:sym typeface="Times New Roman"/>
              </a:rPr>
              <a:t>Regions </a:t>
            </a:r>
            <a:r>
              <a:rPr lang="en-US" sz="3200" dirty="0" smtClean="0">
                <a:solidFill>
                  <a:srgbClr val="000000"/>
                </a:solidFill>
                <a:latin typeface="+mj-lt"/>
                <a:ea typeface="Times New Roman"/>
                <a:cs typeface="Times New Roman"/>
                <a:sym typeface="Times New Roman"/>
              </a:rPr>
              <a:t>1 &amp; 8	VCU		804-828-6947 </a:t>
            </a:r>
            <a:r>
              <a:rPr lang="en-US" sz="3200" dirty="0">
                <a:solidFill>
                  <a:srgbClr val="000000"/>
                </a:solidFill>
                <a:latin typeface="+mj-lt"/>
                <a:ea typeface="Times New Roman"/>
                <a:cs typeface="Times New Roman"/>
                <a:sym typeface="Times New Roman"/>
              </a:rPr>
              <a:t>or 434-292-3723</a:t>
            </a:r>
          </a:p>
          <a:p>
            <a:pPr marL="0" lvl="0" indent="0">
              <a:lnSpc>
                <a:spcPct val="80000"/>
              </a:lnSpc>
              <a:buNone/>
              <a:tabLst>
                <a:tab pos="457200" algn="l"/>
              </a:tabLst>
            </a:pPr>
            <a:r>
              <a:rPr lang="en-US" sz="3200" dirty="0">
                <a:solidFill>
                  <a:srgbClr val="000000"/>
                </a:solidFill>
                <a:latin typeface="+mj-lt"/>
                <a:ea typeface="Times New Roman"/>
                <a:cs typeface="Times New Roman"/>
                <a:sym typeface="Times New Roman"/>
              </a:rPr>
              <a:t>Regions </a:t>
            </a:r>
            <a:r>
              <a:rPr lang="en-US" sz="3200" dirty="0" smtClean="0">
                <a:solidFill>
                  <a:srgbClr val="000000"/>
                </a:solidFill>
                <a:latin typeface="+mj-lt"/>
                <a:ea typeface="Times New Roman"/>
                <a:cs typeface="Times New Roman"/>
                <a:sym typeface="Times New Roman"/>
              </a:rPr>
              <a:t>2 &amp; 3	ODU	757-683-4333</a:t>
            </a:r>
            <a:endParaRPr lang="en-US" sz="3200" dirty="0">
              <a:solidFill>
                <a:srgbClr val="000000"/>
              </a:solidFill>
              <a:latin typeface="+mj-lt"/>
              <a:ea typeface="Times New Roman"/>
              <a:cs typeface="Times New Roman"/>
              <a:sym typeface="Times New Roman"/>
            </a:endParaRPr>
          </a:p>
          <a:p>
            <a:pPr marL="0" lvl="0" indent="0">
              <a:lnSpc>
                <a:spcPct val="80000"/>
              </a:lnSpc>
              <a:buNone/>
              <a:tabLst>
                <a:tab pos="457200" algn="l"/>
              </a:tabLst>
            </a:pPr>
            <a:r>
              <a:rPr lang="en-US" sz="3200" dirty="0">
                <a:solidFill>
                  <a:srgbClr val="000000"/>
                </a:solidFill>
                <a:latin typeface="+mj-lt"/>
                <a:ea typeface="Times New Roman"/>
                <a:cs typeface="Times New Roman"/>
                <a:sym typeface="Times New Roman"/>
              </a:rPr>
              <a:t>Region </a:t>
            </a:r>
            <a:r>
              <a:rPr lang="en-US" sz="3200" dirty="0" smtClean="0">
                <a:solidFill>
                  <a:srgbClr val="000000"/>
                </a:solidFill>
                <a:latin typeface="+mj-lt"/>
                <a:ea typeface="Times New Roman"/>
                <a:cs typeface="Times New Roman"/>
                <a:sym typeface="Times New Roman"/>
              </a:rPr>
              <a:t>4		GMU	703-993-4496</a:t>
            </a:r>
            <a:endParaRPr lang="en-US" sz="3200" dirty="0">
              <a:solidFill>
                <a:srgbClr val="000000"/>
              </a:solidFill>
              <a:latin typeface="+mj-lt"/>
              <a:ea typeface="Times New Roman"/>
              <a:cs typeface="Times New Roman"/>
              <a:sym typeface="Times New Roman"/>
            </a:endParaRPr>
          </a:p>
          <a:p>
            <a:pPr marL="0" lvl="0" indent="0">
              <a:lnSpc>
                <a:spcPct val="80000"/>
              </a:lnSpc>
              <a:buNone/>
              <a:tabLst>
                <a:tab pos="457200" algn="l"/>
              </a:tabLst>
            </a:pPr>
            <a:r>
              <a:rPr lang="en-US" sz="3200" dirty="0">
                <a:solidFill>
                  <a:srgbClr val="000000"/>
                </a:solidFill>
                <a:latin typeface="+mj-lt"/>
                <a:ea typeface="Times New Roman"/>
                <a:cs typeface="Times New Roman"/>
                <a:sym typeface="Times New Roman"/>
              </a:rPr>
              <a:t>Region </a:t>
            </a:r>
            <a:r>
              <a:rPr lang="en-US" sz="3200" dirty="0" smtClean="0">
                <a:solidFill>
                  <a:srgbClr val="000000"/>
                </a:solidFill>
                <a:latin typeface="+mj-lt"/>
                <a:ea typeface="Times New Roman"/>
                <a:cs typeface="Times New Roman"/>
                <a:sym typeface="Times New Roman"/>
              </a:rPr>
              <a:t>5		JMU		540-568-6746</a:t>
            </a:r>
            <a:endParaRPr lang="en-US" sz="3200" dirty="0">
              <a:solidFill>
                <a:srgbClr val="000000"/>
              </a:solidFill>
              <a:latin typeface="+mj-lt"/>
              <a:ea typeface="Times New Roman"/>
              <a:cs typeface="Times New Roman"/>
              <a:sym typeface="Times New Roman"/>
            </a:endParaRPr>
          </a:p>
          <a:p>
            <a:pPr marL="0" lvl="0" indent="0">
              <a:lnSpc>
                <a:spcPct val="80000"/>
              </a:lnSpc>
              <a:buNone/>
              <a:tabLst>
                <a:tab pos="457200" algn="l"/>
              </a:tabLst>
            </a:pPr>
            <a:r>
              <a:rPr lang="en-US" sz="3200" dirty="0">
                <a:solidFill>
                  <a:srgbClr val="000000"/>
                </a:solidFill>
                <a:latin typeface="+mj-lt"/>
                <a:ea typeface="Times New Roman"/>
                <a:cs typeface="Times New Roman"/>
                <a:sym typeface="Times New Roman"/>
              </a:rPr>
              <a:t>Regions </a:t>
            </a:r>
            <a:r>
              <a:rPr lang="en-US" sz="3200" dirty="0" smtClean="0">
                <a:solidFill>
                  <a:srgbClr val="000000"/>
                </a:solidFill>
                <a:latin typeface="+mj-lt"/>
                <a:ea typeface="Times New Roman"/>
                <a:cs typeface="Times New Roman"/>
                <a:sym typeface="Times New Roman"/>
              </a:rPr>
              <a:t>6 &amp; 7	VT		540-231-5167</a:t>
            </a:r>
            <a:endParaRPr lang="en-US" sz="3200" dirty="0">
              <a:solidFill>
                <a:srgbClr val="000000"/>
              </a:solidFill>
              <a:latin typeface="+mj-lt"/>
              <a:ea typeface="Times New Roman"/>
              <a:cs typeface="Times New Roman"/>
              <a:sym typeface="Times New Roman"/>
            </a:endParaRPr>
          </a:p>
          <a:p>
            <a:endParaRPr lang="en-US"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90"/>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Activity: Is this inclusion?</a:t>
            </a:r>
            <a:endParaRPr lang="en-US" dirty="0"/>
          </a:p>
        </p:txBody>
      </p:sp>
      <p:pic>
        <p:nvPicPr>
          <p:cNvPr id="192" name="Google Shape;192;p33" descr="&quot;&quot;"/>
          <p:cNvPicPr preferRelativeResize="0">
            <a:picLocks noGrp="1"/>
          </p:cNvPicPr>
          <p:nvPr>
            <p:ph type="body" idx="1"/>
          </p:nvPr>
        </p:nvPicPr>
        <p:blipFill rotWithShape="1">
          <a:blip r:embed="rId3">
            <a:alphaModFix/>
          </a:blip>
          <a:srcRect/>
          <a:stretch/>
        </p:blipFill>
        <p:spPr>
          <a:xfrm>
            <a:off x="3513345" y="2252133"/>
            <a:ext cx="4953322" cy="3354748"/>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What does inclusive really mean?</a:t>
            </a:r>
            <a:endParaRPr lang="en-US" dirty="0"/>
          </a:p>
        </p:txBody>
      </p:sp>
      <p:pic>
        <p:nvPicPr>
          <p:cNvPr id="199" name="Google Shape;199;p34" descr="&quot;&quot;"/>
          <p:cNvPicPr preferRelativeResize="0">
            <a:picLocks noGrp="1"/>
          </p:cNvPicPr>
          <p:nvPr>
            <p:ph type="body" idx="1"/>
          </p:nvPr>
        </p:nvPicPr>
        <p:blipFill rotWithShape="1">
          <a:blip r:embed="rId3">
            <a:alphaModFix/>
          </a:blip>
          <a:srcRect/>
          <a:stretch/>
        </p:blipFill>
        <p:spPr>
          <a:xfrm>
            <a:off x="3614577" y="1825625"/>
            <a:ext cx="4962845" cy="43513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04"/>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rPr>
              <a:t>Is inclusion a good idea?</a:t>
            </a:r>
            <a:endParaRPr lang="en-US" dirty="0"/>
          </a:p>
        </p:txBody>
      </p:sp>
      <p:pic>
        <p:nvPicPr>
          <p:cNvPr id="206" name="Google Shape;206;p35" descr="&quot;&quot;"/>
          <p:cNvPicPr preferRelativeResize="0">
            <a:picLocks noGrp="1"/>
          </p:cNvPicPr>
          <p:nvPr>
            <p:ph type="body" idx="1"/>
          </p:nvPr>
        </p:nvPicPr>
        <p:blipFill rotWithShape="1">
          <a:blip r:embed="rId3">
            <a:alphaModFix/>
          </a:blip>
          <a:srcRect/>
          <a:stretch/>
        </p:blipFill>
        <p:spPr>
          <a:xfrm>
            <a:off x="3431771" y="2224448"/>
            <a:ext cx="5328458" cy="355369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11"/>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ea typeface="Times New Roman"/>
                <a:cs typeface="Times New Roman"/>
                <a:sym typeface="Times New Roman"/>
                <a:hlinkClick r:id="rId3"/>
              </a:rPr>
              <a:t>Everyone Is Welcome</a:t>
            </a:r>
            <a:endParaRPr lang="en-US" dirty="0"/>
          </a:p>
        </p:txBody>
      </p:sp>
      <p:pic>
        <p:nvPicPr>
          <p:cNvPr id="214" name="Google Shape;214;p36" descr="&quot;Everyone is Welcome&quot; video"/>
          <p:cNvPicPr preferRelativeResize="0"/>
          <p:nvPr/>
        </p:nvPicPr>
        <p:blipFill rotWithShape="1">
          <a:blip r:embed="rId4">
            <a:alphaModFix/>
          </a:blip>
          <a:srcRect/>
          <a:stretch/>
        </p:blipFill>
        <p:spPr>
          <a:xfrm>
            <a:off x="3001617" y="1690688"/>
            <a:ext cx="5933482" cy="3716199"/>
          </a:xfrm>
          <a:prstGeom prst="rect">
            <a:avLst/>
          </a:prstGeom>
          <a:noFill/>
          <a:ln>
            <a:noFill/>
          </a:ln>
        </p:spPr>
      </p:pic>
      <p:sp>
        <p:nvSpPr>
          <p:cNvPr id="3" name="Text Placeholder 2"/>
          <p:cNvSpPr>
            <a:spLocks noGrp="1"/>
          </p:cNvSpPr>
          <p:nvPr>
            <p:ph type="body" idx="1"/>
          </p:nvPr>
        </p:nvSpPr>
        <p:spPr>
          <a:xfrm>
            <a:off x="284019" y="5523977"/>
            <a:ext cx="10515600" cy="801399"/>
          </a:xfrm>
        </p:spPr>
        <p:txBody>
          <a:bodyPr/>
          <a:lstStyle/>
          <a:p>
            <a:pPr marL="114300" lvl="0" indent="0">
              <a:buNone/>
            </a:pPr>
            <a:r>
              <a:rPr lang="en-US" sz="2400" dirty="0">
                <a:latin typeface="Georgia" panose="02040502050405020303" pitchFamily="18" charset="0"/>
              </a:rPr>
              <a:t>Retrieved from </a:t>
            </a:r>
            <a:r>
              <a:rPr lang="en-US" sz="2400" dirty="0">
                <a:latin typeface="Georgia" panose="02040502050405020303" pitchFamily="18" charset="0"/>
                <a:hlinkClick r:id="rId5" tooltip="web link"/>
              </a:rPr>
              <a:t>https://</a:t>
            </a:r>
            <a:r>
              <a:rPr lang="en-US" sz="2400" dirty="0" smtClean="0">
                <a:latin typeface="Georgia" panose="02040502050405020303" pitchFamily="18" charset="0"/>
                <a:hlinkClick r:id="rId5" tooltip="web link"/>
              </a:rPr>
              <a:t>www.youtube.com/watch?v=1MJrRvpjB1I</a:t>
            </a:r>
            <a:endParaRPr lang="en-US" sz="2400" dirty="0" smtClean="0">
              <a:latin typeface="Georgia" panose="02040502050405020303" pitchFamily="18" charset="0"/>
            </a:endParaRPr>
          </a:p>
          <a:p>
            <a:pPr marL="114300" lvl="0" indent="0">
              <a:buNone/>
            </a:pPr>
            <a:endParaRPr lang="en-US" sz="2400" dirty="0">
              <a:latin typeface="Georgia" panose="02040502050405020303" pitchFamily="18" charset="0"/>
            </a:endParaRPr>
          </a:p>
          <a:p>
            <a:pPr marL="114300" indent="0">
              <a:buNone/>
            </a:pPr>
            <a:endParaRPr lang="en-US" sz="2400" dirty="0">
              <a:latin typeface="Georgia" panose="02040502050405020303"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6075</Words>
  <Application>Microsoft Office PowerPoint</Application>
  <PresentationFormat>Widescreen</PresentationFormat>
  <Paragraphs>591</Paragraphs>
  <Slides>59</Slides>
  <Notes>57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59</vt:i4>
      </vt:variant>
    </vt:vector>
  </HeadingPairs>
  <TitlesOfParts>
    <vt:vector size="69" baseType="lpstr">
      <vt:lpstr>Georgia</vt:lpstr>
      <vt:lpstr>Century Gothic</vt:lpstr>
      <vt:lpstr>Comic Sans MS</vt:lpstr>
      <vt:lpstr>Source Sans Pro</vt:lpstr>
      <vt:lpstr>Arial</vt:lpstr>
      <vt:lpstr>Tahoma</vt:lpstr>
      <vt:lpstr>Times New Roman</vt:lpstr>
      <vt:lpstr>Calibri</vt:lpstr>
      <vt:lpstr>Office Theme</vt:lpstr>
      <vt:lpstr>Simple Light</vt:lpstr>
      <vt:lpstr>Inclusive Placement Opportunities  for Preschoolers:  A Systems Approach to Preschool Inclusive Practices</vt:lpstr>
      <vt:lpstr>Module 1:  Planning for Inclusive Practices</vt:lpstr>
      <vt:lpstr>What does “inclusive” mean to you?</vt:lpstr>
      <vt:lpstr>What do you notice about this picture?</vt:lpstr>
      <vt:lpstr>“Oh Mommy! This is so nice!”</vt:lpstr>
      <vt:lpstr>Activity: Is this inclusion?</vt:lpstr>
      <vt:lpstr>What does inclusive really mean?</vt:lpstr>
      <vt:lpstr>Is inclusion a good idea?</vt:lpstr>
      <vt:lpstr>Everyone Is Welcome</vt:lpstr>
      <vt:lpstr>Rationale for Inclusive Practices, Part 1</vt:lpstr>
      <vt:lpstr>Separateness in Education can… </vt:lpstr>
      <vt:lpstr>Activity: Legal Rationale for Inclusion in Early Childhood Programs </vt:lpstr>
      <vt:lpstr>LRE for Preschool-Age Children</vt:lpstr>
      <vt:lpstr>LRE in Preschool</vt:lpstr>
      <vt:lpstr>Indicator 6: Early Childhood Environments</vt:lpstr>
      <vt:lpstr>Rationale for Inclusive Practices, Part 2</vt:lpstr>
      <vt:lpstr>Moral, Ethical, and Social Rationale</vt:lpstr>
      <vt:lpstr>Challenges</vt:lpstr>
      <vt:lpstr>Maslow’s Hierarchy of Needs</vt:lpstr>
      <vt:lpstr>Maslow’s Hierarchy Re-arranged</vt:lpstr>
      <vt:lpstr>Inclusive Education: From Political Correctness Towards Social Justice</vt:lpstr>
      <vt:lpstr>Rationale for Inclusive Practices, Part 3</vt:lpstr>
      <vt:lpstr>Educational Rationale</vt:lpstr>
      <vt:lpstr>Lea Goes to School</vt:lpstr>
      <vt:lpstr>Educational Rationale (con’t.)</vt:lpstr>
      <vt:lpstr>Who Benefits From Inclusive Practices?</vt:lpstr>
      <vt:lpstr>Definition of Inclusion in Early Childhood </vt:lpstr>
      <vt:lpstr>Early Childhood Inclusion: A Joint Position Statement of DEC and NAEYC</vt:lpstr>
      <vt:lpstr>Three Defining Features of Inclusion, Slide 1</vt:lpstr>
      <vt:lpstr>Defining Features of Inclusion, Slide 1</vt:lpstr>
      <vt:lpstr>Defining Features of Inclusion, Slide 2</vt:lpstr>
      <vt:lpstr>Defining Features of Inclusion, Slide 3</vt:lpstr>
      <vt:lpstr>Assistive Technology</vt:lpstr>
      <vt:lpstr>We All Win </vt:lpstr>
      <vt:lpstr>Do you want good health?</vt:lpstr>
      <vt:lpstr>What are our common beliefs?</vt:lpstr>
      <vt:lpstr>Change Happens When You..</vt:lpstr>
      <vt:lpstr>Components of Change</vt:lpstr>
      <vt:lpstr>2014 Preschool Inclusion Survey</vt:lpstr>
      <vt:lpstr>Activity: Identifying the Barriers to Inclusion</vt:lpstr>
      <vt:lpstr>Reframing Change</vt:lpstr>
      <vt:lpstr> Next Steps to Planning for Quality </vt:lpstr>
      <vt:lpstr>Activity: Mapping </vt:lpstr>
      <vt:lpstr>Contexts for Inclusive Opportunities</vt:lpstr>
      <vt:lpstr>Inclusive Options</vt:lpstr>
      <vt:lpstr>Individual Teacher Model</vt:lpstr>
      <vt:lpstr>Co-Teaching Model of Collaboration</vt:lpstr>
      <vt:lpstr>Essentials of a Co-Teaching Model</vt:lpstr>
      <vt:lpstr>Itinerant Model of Collaboration</vt:lpstr>
      <vt:lpstr>Essentials of an Itinerant Model</vt:lpstr>
      <vt:lpstr>Reverse Inclusion </vt:lpstr>
      <vt:lpstr>Essential Components of Reverse Inclusion </vt:lpstr>
      <vt:lpstr>Finding the Right Fit</vt:lpstr>
      <vt:lpstr>Why Do Program Evaluation?</vt:lpstr>
      <vt:lpstr>Evaluate To Sustain</vt:lpstr>
      <vt:lpstr>References</vt:lpstr>
      <vt:lpstr>References, Slide 2</vt:lpstr>
      <vt:lpstr>References, Slide 3</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Placement Opportunities  for Preschoolers:</dc:title>
  <dc:creator>Jacqueline Kilkeary</dc:creator>
  <cp:lastModifiedBy>Jacqueline Kilkeary</cp:lastModifiedBy>
  <cp:revision>88</cp:revision>
  <dcterms:modified xsi:type="dcterms:W3CDTF">2019-06-20T17:46:40Z</dcterms:modified>
</cp:coreProperties>
</file>